
<file path=[Content_Types].xml><?xml version="1.0" encoding="utf-8"?>
<Types xmlns="http://schemas.openxmlformats.org/package/2006/content-types">
  <Default Extension="jpeg" ContentType="image/jpeg"/>
  <Default Extension="jpg" ContentType="image/jpeg"/>
  <Default Extension="m4v" ContentType="vide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65" r:id="rId5"/>
    <p:sldId id="287" r:id="rId6"/>
    <p:sldId id="293" r:id="rId7"/>
    <p:sldId id="300" r:id="rId8"/>
    <p:sldId id="325" r:id="rId9"/>
    <p:sldId id="335" r:id="rId10"/>
    <p:sldId id="304" r:id="rId11"/>
    <p:sldId id="302" r:id="rId12"/>
    <p:sldId id="311" r:id="rId13"/>
    <p:sldId id="319" r:id="rId14"/>
    <p:sldId id="315" r:id="rId15"/>
    <p:sldId id="349" r:id="rId16"/>
    <p:sldId id="321" r:id="rId17"/>
    <p:sldId id="351" r:id="rId18"/>
    <p:sldId id="357" r:id="rId19"/>
    <p:sldId id="353" r:id="rId20"/>
    <p:sldId id="324" r:id="rId21"/>
    <p:sldId id="316" r:id="rId22"/>
    <p:sldId id="332" r:id="rId23"/>
    <p:sldId id="322" r:id="rId24"/>
    <p:sldId id="33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pnil Paliwal" userId="8f2dd44c147d9304" providerId="LiveId" clId="{D33A1FCB-D5EE-44BB-AAE1-A1C543F7F6AF}"/>
    <pc:docChg chg="addSld delSld">
      <pc:chgData name="Swapnil Paliwal" userId="8f2dd44c147d9304" providerId="LiveId" clId="{D33A1FCB-D5EE-44BB-AAE1-A1C543F7F6AF}" dt="2021-04-09T00:12:39.599" v="1" actId="47"/>
      <pc:docMkLst>
        <pc:docMk/>
      </pc:docMkLst>
      <pc:sldChg chg="new del">
        <pc:chgData name="Swapnil Paliwal" userId="8f2dd44c147d9304" providerId="LiveId" clId="{D33A1FCB-D5EE-44BB-AAE1-A1C543F7F6AF}" dt="2021-04-09T00:12:39.599" v="1" actId="47"/>
        <pc:sldMkLst>
          <pc:docMk/>
          <pc:sldMk cId="3440096184" sldId="3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AE42B3-B6B1-430D-A0B9-9F242D2F6B65}"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CD253CB7-E7DE-4BAF-8FCD-5D8A5367EB22}">
      <dgm:prSet/>
      <dgm:spPr/>
      <dgm:t>
        <a:bodyPr/>
        <a:lstStyle/>
        <a:p>
          <a:r>
            <a:rPr lang="en-US"/>
            <a:t>Enigma</a:t>
          </a:r>
        </a:p>
      </dgm:t>
    </dgm:pt>
    <dgm:pt modelId="{10D8FDE2-C7E1-4397-A88D-7CFF02CCD5C1}" type="parTrans" cxnId="{CEDA55FD-CF96-41D4-8845-A804CE96AEE1}">
      <dgm:prSet/>
      <dgm:spPr/>
      <dgm:t>
        <a:bodyPr/>
        <a:lstStyle/>
        <a:p>
          <a:endParaRPr lang="en-US"/>
        </a:p>
      </dgm:t>
    </dgm:pt>
    <dgm:pt modelId="{376C4C31-9614-4123-B304-D1E7C2AA110A}" type="sibTrans" cxnId="{CEDA55FD-CF96-41D4-8845-A804CE96AEE1}">
      <dgm:prSet/>
      <dgm:spPr/>
      <dgm:t>
        <a:bodyPr/>
        <a:lstStyle/>
        <a:p>
          <a:endParaRPr lang="en-US"/>
        </a:p>
      </dgm:t>
    </dgm:pt>
    <dgm:pt modelId="{3054E768-CF8D-484E-804B-732AD8BB0BC6}">
      <dgm:prSet/>
      <dgm:spPr/>
      <dgm:t>
        <a:bodyPr/>
        <a:lstStyle/>
        <a:p>
          <a:r>
            <a:rPr lang="en-US" dirty="0"/>
            <a:t>Facts </a:t>
          </a:r>
        </a:p>
      </dgm:t>
    </dgm:pt>
    <dgm:pt modelId="{1F8D81C0-128A-4C40-AFD9-77FBF79E2FBE}" type="parTrans" cxnId="{55BBA77E-A6BC-4DAD-8ABA-A8880278D5A8}">
      <dgm:prSet/>
      <dgm:spPr/>
      <dgm:t>
        <a:bodyPr/>
        <a:lstStyle/>
        <a:p>
          <a:endParaRPr lang="en-US"/>
        </a:p>
      </dgm:t>
    </dgm:pt>
    <dgm:pt modelId="{3250BF3C-5A0E-490E-98F5-3EF34C5DB200}" type="sibTrans" cxnId="{55BBA77E-A6BC-4DAD-8ABA-A8880278D5A8}">
      <dgm:prSet/>
      <dgm:spPr/>
      <dgm:t>
        <a:bodyPr/>
        <a:lstStyle/>
        <a:p>
          <a:endParaRPr lang="en-US"/>
        </a:p>
      </dgm:t>
    </dgm:pt>
    <dgm:pt modelId="{25C7B630-1E3B-44CB-A5EE-1411DBE78C6A}">
      <dgm:prSet/>
      <dgm:spPr/>
      <dgm:t>
        <a:bodyPr/>
        <a:lstStyle/>
        <a:p>
          <a:r>
            <a:rPr lang="en-US" dirty="0">
              <a:solidFill>
                <a:schemeClr val="bg1"/>
              </a:solidFill>
            </a:rPr>
            <a:t>Our Approach-Cryptanalysis</a:t>
          </a:r>
          <a:endParaRPr lang="en-US" dirty="0"/>
        </a:p>
      </dgm:t>
    </dgm:pt>
    <dgm:pt modelId="{B427632A-6230-4328-A8CE-D6C9F3074723}" type="parTrans" cxnId="{59019CFE-9E97-4F0B-88F2-6057A61C4A2A}">
      <dgm:prSet/>
      <dgm:spPr/>
      <dgm:t>
        <a:bodyPr/>
        <a:lstStyle/>
        <a:p>
          <a:endParaRPr lang="en-US"/>
        </a:p>
      </dgm:t>
    </dgm:pt>
    <dgm:pt modelId="{C9154B70-66B7-4563-AA94-C8C407031CFD}" type="sibTrans" cxnId="{59019CFE-9E97-4F0B-88F2-6057A61C4A2A}">
      <dgm:prSet/>
      <dgm:spPr/>
      <dgm:t>
        <a:bodyPr/>
        <a:lstStyle/>
        <a:p>
          <a:endParaRPr lang="en-US"/>
        </a:p>
      </dgm:t>
    </dgm:pt>
    <dgm:pt modelId="{263BEDA3-F304-4414-837F-B874BDF7DE8B}">
      <dgm:prSet/>
      <dgm:spPr/>
      <dgm:t>
        <a:bodyPr/>
        <a:lstStyle/>
        <a:p>
          <a:r>
            <a:rPr lang="en-US" dirty="0"/>
            <a:t>Analysis</a:t>
          </a:r>
        </a:p>
      </dgm:t>
    </dgm:pt>
    <dgm:pt modelId="{721A05C1-E290-4E67-9231-75F4F8234E3A}" type="parTrans" cxnId="{5D2C8FFC-E523-4A3C-936F-FDA1FC55B809}">
      <dgm:prSet/>
      <dgm:spPr/>
      <dgm:t>
        <a:bodyPr/>
        <a:lstStyle/>
        <a:p>
          <a:endParaRPr lang="en-US"/>
        </a:p>
      </dgm:t>
    </dgm:pt>
    <dgm:pt modelId="{7E79D390-ACAF-4C85-9AD6-983F2604BEE7}" type="sibTrans" cxnId="{5D2C8FFC-E523-4A3C-936F-FDA1FC55B809}">
      <dgm:prSet/>
      <dgm:spPr/>
      <dgm:t>
        <a:bodyPr/>
        <a:lstStyle/>
        <a:p>
          <a:endParaRPr lang="en-US"/>
        </a:p>
      </dgm:t>
    </dgm:pt>
    <dgm:pt modelId="{38E4453C-A57E-441C-8FCC-3A4B7DE69FA7}">
      <dgm:prSet/>
      <dgm:spPr/>
      <dgm:t>
        <a:bodyPr/>
        <a:lstStyle/>
        <a:p>
          <a:r>
            <a:rPr lang="en-US" dirty="0"/>
            <a:t>Design</a:t>
          </a:r>
        </a:p>
      </dgm:t>
    </dgm:pt>
    <dgm:pt modelId="{F56EDFE7-9655-42EB-8DFF-CE5B3037DAD6}" type="parTrans" cxnId="{19CEF274-E7E7-4788-8666-D32EAB8936ED}">
      <dgm:prSet/>
      <dgm:spPr/>
      <dgm:t>
        <a:bodyPr/>
        <a:lstStyle/>
        <a:p>
          <a:endParaRPr lang="en-US"/>
        </a:p>
      </dgm:t>
    </dgm:pt>
    <dgm:pt modelId="{7A3D023C-EDAB-49BB-A27E-59DAD0D0F2FD}" type="sibTrans" cxnId="{19CEF274-E7E7-4788-8666-D32EAB8936ED}">
      <dgm:prSet/>
      <dgm:spPr/>
      <dgm:t>
        <a:bodyPr/>
        <a:lstStyle/>
        <a:p>
          <a:endParaRPr lang="en-US"/>
        </a:p>
      </dgm:t>
    </dgm:pt>
    <dgm:pt modelId="{73A7A15F-EFB4-412A-A935-84534DA66C02}">
      <dgm:prSet/>
      <dgm:spPr/>
      <dgm:t>
        <a:bodyPr/>
        <a:lstStyle/>
        <a:p>
          <a:r>
            <a:rPr lang="en-US" dirty="0"/>
            <a:t>Encryption</a:t>
          </a:r>
        </a:p>
      </dgm:t>
    </dgm:pt>
    <dgm:pt modelId="{0016356D-0A2A-416C-B526-1823FD5C3ABA}" type="parTrans" cxnId="{1FE30D3C-67EC-4347-A15E-BC173D9C46DC}">
      <dgm:prSet/>
      <dgm:spPr/>
      <dgm:t>
        <a:bodyPr/>
        <a:lstStyle/>
        <a:p>
          <a:endParaRPr lang="en-US"/>
        </a:p>
      </dgm:t>
    </dgm:pt>
    <dgm:pt modelId="{B52169C1-DA84-499D-BC43-EC96EC49E725}" type="sibTrans" cxnId="{1FE30D3C-67EC-4347-A15E-BC173D9C46DC}">
      <dgm:prSet/>
      <dgm:spPr/>
      <dgm:t>
        <a:bodyPr/>
        <a:lstStyle/>
        <a:p>
          <a:endParaRPr lang="en-US"/>
        </a:p>
      </dgm:t>
    </dgm:pt>
    <dgm:pt modelId="{31401D49-FC46-418F-BA7B-9CCB1173D331}" type="pres">
      <dgm:prSet presAssocID="{70AE42B3-B6B1-430D-A0B9-9F242D2F6B65}" presName="Name0" presStyleCnt="0">
        <dgm:presLayoutVars>
          <dgm:dir/>
          <dgm:resizeHandles val="exact"/>
        </dgm:presLayoutVars>
      </dgm:prSet>
      <dgm:spPr/>
    </dgm:pt>
    <dgm:pt modelId="{83849176-B5BC-4583-8042-EA30105B3EE9}" type="pres">
      <dgm:prSet presAssocID="{CD253CB7-E7DE-4BAF-8FCD-5D8A5367EB22}" presName="node" presStyleLbl="node1" presStyleIdx="0" presStyleCnt="6">
        <dgm:presLayoutVars>
          <dgm:bulletEnabled val="1"/>
        </dgm:presLayoutVars>
      </dgm:prSet>
      <dgm:spPr/>
    </dgm:pt>
    <dgm:pt modelId="{7097860D-7A83-4489-A77F-C1F74B1F666F}" type="pres">
      <dgm:prSet presAssocID="{376C4C31-9614-4123-B304-D1E7C2AA110A}" presName="sibTrans" presStyleLbl="sibTrans1D1" presStyleIdx="0" presStyleCnt="5"/>
      <dgm:spPr/>
    </dgm:pt>
    <dgm:pt modelId="{F2276514-E639-4405-9016-E5CB48AD749A}" type="pres">
      <dgm:prSet presAssocID="{376C4C31-9614-4123-B304-D1E7C2AA110A}" presName="connectorText" presStyleLbl="sibTrans1D1" presStyleIdx="0" presStyleCnt="5"/>
      <dgm:spPr/>
    </dgm:pt>
    <dgm:pt modelId="{03C27D42-1498-4118-9A62-EE5B9521E04D}" type="pres">
      <dgm:prSet presAssocID="{3054E768-CF8D-484E-804B-732AD8BB0BC6}" presName="node" presStyleLbl="node1" presStyleIdx="1" presStyleCnt="6">
        <dgm:presLayoutVars>
          <dgm:bulletEnabled val="1"/>
        </dgm:presLayoutVars>
      </dgm:prSet>
      <dgm:spPr/>
    </dgm:pt>
    <dgm:pt modelId="{1E714EF5-381B-45F0-98A6-41D1051F3ED0}" type="pres">
      <dgm:prSet presAssocID="{3250BF3C-5A0E-490E-98F5-3EF34C5DB200}" presName="sibTrans" presStyleLbl="sibTrans1D1" presStyleIdx="1" presStyleCnt="5"/>
      <dgm:spPr/>
    </dgm:pt>
    <dgm:pt modelId="{76B2C829-67EF-4F12-AE4C-B4034B1CA439}" type="pres">
      <dgm:prSet presAssocID="{3250BF3C-5A0E-490E-98F5-3EF34C5DB200}" presName="connectorText" presStyleLbl="sibTrans1D1" presStyleIdx="1" presStyleCnt="5"/>
      <dgm:spPr/>
    </dgm:pt>
    <dgm:pt modelId="{291A487E-1AD6-4350-A56D-59B3169BDF6E}" type="pres">
      <dgm:prSet presAssocID="{73A7A15F-EFB4-412A-A935-84534DA66C02}" presName="node" presStyleLbl="node1" presStyleIdx="2" presStyleCnt="6">
        <dgm:presLayoutVars>
          <dgm:bulletEnabled val="1"/>
        </dgm:presLayoutVars>
      </dgm:prSet>
      <dgm:spPr/>
    </dgm:pt>
    <dgm:pt modelId="{69E41773-339A-44F8-9C53-BAC3EBFC4162}" type="pres">
      <dgm:prSet presAssocID="{B52169C1-DA84-499D-BC43-EC96EC49E725}" presName="sibTrans" presStyleLbl="sibTrans1D1" presStyleIdx="2" presStyleCnt="5"/>
      <dgm:spPr/>
    </dgm:pt>
    <dgm:pt modelId="{874CBCA8-A3ED-47F5-AA49-693001810C62}" type="pres">
      <dgm:prSet presAssocID="{B52169C1-DA84-499D-BC43-EC96EC49E725}" presName="connectorText" presStyleLbl="sibTrans1D1" presStyleIdx="2" presStyleCnt="5"/>
      <dgm:spPr/>
    </dgm:pt>
    <dgm:pt modelId="{A708890E-73EC-404C-AA8A-DB8204A388B5}" type="pres">
      <dgm:prSet presAssocID="{25C7B630-1E3B-44CB-A5EE-1411DBE78C6A}" presName="node" presStyleLbl="node1" presStyleIdx="3" presStyleCnt="6">
        <dgm:presLayoutVars>
          <dgm:bulletEnabled val="1"/>
        </dgm:presLayoutVars>
      </dgm:prSet>
      <dgm:spPr/>
    </dgm:pt>
    <dgm:pt modelId="{4AC7E3CC-8DBB-4831-BE41-F947FABBEDAE}" type="pres">
      <dgm:prSet presAssocID="{C9154B70-66B7-4563-AA94-C8C407031CFD}" presName="sibTrans" presStyleLbl="sibTrans1D1" presStyleIdx="3" presStyleCnt="5"/>
      <dgm:spPr/>
    </dgm:pt>
    <dgm:pt modelId="{7E124FDF-BA21-4D10-86B9-ED6D88A25FBC}" type="pres">
      <dgm:prSet presAssocID="{C9154B70-66B7-4563-AA94-C8C407031CFD}" presName="connectorText" presStyleLbl="sibTrans1D1" presStyleIdx="3" presStyleCnt="5"/>
      <dgm:spPr/>
    </dgm:pt>
    <dgm:pt modelId="{65FC9499-3C67-44CF-9867-E68C3F14F698}" type="pres">
      <dgm:prSet presAssocID="{263BEDA3-F304-4414-837F-B874BDF7DE8B}" presName="node" presStyleLbl="node1" presStyleIdx="4" presStyleCnt="6">
        <dgm:presLayoutVars>
          <dgm:bulletEnabled val="1"/>
        </dgm:presLayoutVars>
      </dgm:prSet>
      <dgm:spPr/>
    </dgm:pt>
    <dgm:pt modelId="{D8C95368-7217-47AB-9554-1C7DBCC27F93}" type="pres">
      <dgm:prSet presAssocID="{7E79D390-ACAF-4C85-9AD6-983F2604BEE7}" presName="sibTrans" presStyleLbl="sibTrans1D1" presStyleIdx="4" presStyleCnt="5"/>
      <dgm:spPr/>
    </dgm:pt>
    <dgm:pt modelId="{90D1D875-81C9-400B-B91B-C075A3725B31}" type="pres">
      <dgm:prSet presAssocID="{7E79D390-ACAF-4C85-9AD6-983F2604BEE7}" presName="connectorText" presStyleLbl="sibTrans1D1" presStyleIdx="4" presStyleCnt="5"/>
      <dgm:spPr/>
    </dgm:pt>
    <dgm:pt modelId="{773C3386-49CF-4143-A218-A9A2B68D8E28}" type="pres">
      <dgm:prSet presAssocID="{38E4453C-A57E-441C-8FCC-3A4B7DE69FA7}" presName="node" presStyleLbl="node1" presStyleIdx="5" presStyleCnt="6">
        <dgm:presLayoutVars>
          <dgm:bulletEnabled val="1"/>
        </dgm:presLayoutVars>
      </dgm:prSet>
      <dgm:spPr/>
    </dgm:pt>
  </dgm:ptLst>
  <dgm:cxnLst>
    <dgm:cxn modelId="{E96AA01C-1DE0-44D0-BB30-BF175ADD7304}" type="presOf" srcId="{376C4C31-9614-4123-B304-D1E7C2AA110A}" destId="{7097860D-7A83-4489-A77F-C1F74B1F666F}" srcOrd="0" destOrd="0" presId="urn:microsoft.com/office/officeart/2016/7/layout/RepeatingBendingProcessNew"/>
    <dgm:cxn modelId="{9B6FC321-2086-41A1-BEF0-03AC9AD15320}" type="presOf" srcId="{C9154B70-66B7-4563-AA94-C8C407031CFD}" destId="{4AC7E3CC-8DBB-4831-BE41-F947FABBEDAE}" srcOrd="0" destOrd="0" presId="urn:microsoft.com/office/officeart/2016/7/layout/RepeatingBendingProcessNew"/>
    <dgm:cxn modelId="{0A05CF2A-7261-4106-8596-35EA3134A9FA}" type="presOf" srcId="{B52169C1-DA84-499D-BC43-EC96EC49E725}" destId="{69E41773-339A-44F8-9C53-BAC3EBFC4162}" srcOrd="0" destOrd="0" presId="urn:microsoft.com/office/officeart/2016/7/layout/RepeatingBendingProcessNew"/>
    <dgm:cxn modelId="{D081092E-B54E-4CDF-9FC3-B95B740A3C08}" type="presOf" srcId="{73A7A15F-EFB4-412A-A935-84534DA66C02}" destId="{291A487E-1AD6-4350-A56D-59B3169BDF6E}" srcOrd="0" destOrd="0" presId="urn:microsoft.com/office/officeart/2016/7/layout/RepeatingBendingProcessNew"/>
    <dgm:cxn modelId="{1FE30D3C-67EC-4347-A15E-BC173D9C46DC}" srcId="{70AE42B3-B6B1-430D-A0B9-9F242D2F6B65}" destId="{73A7A15F-EFB4-412A-A935-84534DA66C02}" srcOrd="2" destOrd="0" parTransId="{0016356D-0A2A-416C-B526-1823FD5C3ABA}" sibTransId="{B52169C1-DA84-499D-BC43-EC96EC49E725}"/>
    <dgm:cxn modelId="{2E1E7460-58DC-49F8-A2A2-362D33C382E6}" type="presOf" srcId="{C9154B70-66B7-4563-AA94-C8C407031CFD}" destId="{7E124FDF-BA21-4D10-86B9-ED6D88A25FBC}" srcOrd="1" destOrd="0" presId="urn:microsoft.com/office/officeart/2016/7/layout/RepeatingBendingProcessNew"/>
    <dgm:cxn modelId="{C953B465-BD61-4DE3-8E33-4D819A0E59C0}" type="presOf" srcId="{3250BF3C-5A0E-490E-98F5-3EF34C5DB200}" destId="{1E714EF5-381B-45F0-98A6-41D1051F3ED0}" srcOrd="0" destOrd="0" presId="urn:microsoft.com/office/officeart/2016/7/layout/RepeatingBendingProcessNew"/>
    <dgm:cxn modelId="{DC222346-DB38-4EBF-83B8-7528949D067F}" type="presOf" srcId="{3054E768-CF8D-484E-804B-732AD8BB0BC6}" destId="{03C27D42-1498-4118-9A62-EE5B9521E04D}" srcOrd="0" destOrd="0" presId="urn:microsoft.com/office/officeart/2016/7/layout/RepeatingBendingProcessNew"/>
    <dgm:cxn modelId="{FF8CC549-AACE-4CE6-A423-5EC8E0335BA4}" type="presOf" srcId="{7E79D390-ACAF-4C85-9AD6-983F2604BEE7}" destId="{90D1D875-81C9-400B-B91B-C075A3725B31}" srcOrd="1" destOrd="0" presId="urn:microsoft.com/office/officeart/2016/7/layout/RepeatingBendingProcessNew"/>
    <dgm:cxn modelId="{5D740454-B11C-4BE4-8082-AEC5B5046768}" type="presOf" srcId="{B52169C1-DA84-499D-BC43-EC96EC49E725}" destId="{874CBCA8-A3ED-47F5-AA49-693001810C62}" srcOrd="1" destOrd="0" presId="urn:microsoft.com/office/officeart/2016/7/layout/RepeatingBendingProcessNew"/>
    <dgm:cxn modelId="{19CEF274-E7E7-4788-8666-D32EAB8936ED}" srcId="{70AE42B3-B6B1-430D-A0B9-9F242D2F6B65}" destId="{38E4453C-A57E-441C-8FCC-3A4B7DE69FA7}" srcOrd="5" destOrd="0" parTransId="{F56EDFE7-9655-42EB-8DFF-CE5B3037DAD6}" sibTransId="{7A3D023C-EDAB-49BB-A27E-59DAD0D0F2FD}"/>
    <dgm:cxn modelId="{55BBA77E-A6BC-4DAD-8ABA-A8880278D5A8}" srcId="{70AE42B3-B6B1-430D-A0B9-9F242D2F6B65}" destId="{3054E768-CF8D-484E-804B-732AD8BB0BC6}" srcOrd="1" destOrd="0" parTransId="{1F8D81C0-128A-4C40-AFD9-77FBF79E2FBE}" sibTransId="{3250BF3C-5A0E-490E-98F5-3EF34C5DB200}"/>
    <dgm:cxn modelId="{56D69E8D-1F2D-47CA-8444-4B6A090C3FD3}" type="presOf" srcId="{3250BF3C-5A0E-490E-98F5-3EF34C5DB200}" destId="{76B2C829-67EF-4F12-AE4C-B4034B1CA439}" srcOrd="1" destOrd="0" presId="urn:microsoft.com/office/officeart/2016/7/layout/RepeatingBendingProcessNew"/>
    <dgm:cxn modelId="{E66E0195-29A5-4C5A-9897-31039EE5C4B1}" type="presOf" srcId="{25C7B630-1E3B-44CB-A5EE-1411DBE78C6A}" destId="{A708890E-73EC-404C-AA8A-DB8204A388B5}" srcOrd="0" destOrd="0" presId="urn:microsoft.com/office/officeart/2016/7/layout/RepeatingBendingProcessNew"/>
    <dgm:cxn modelId="{04DC18A0-2F8A-414D-948B-DBFE6706C350}" type="presOf" srcId="{376C4C31-9614-4123-B304-D1E7C2AA110A}" destId="{F2276514-E639-4405-9016-E5CB48AD749A}" srcOrd="1" destOrd="0" presId="urn:microsoft.com/office/officeart/2016/7/layout/RepeatingBendingProcessNew"/>
    <dgm:cxn modelId="{F388E3B1-B9C3-45B7-84EF-79C846BE7884}" type="presOf" srcId="{CD253CB7-E7DE-4BAF-8FCD-5D8A5367EB22}" destId="{83849176-B5BC-4583-8042-EA30105B3EE9}" srcOrd="0" destOrd="0" presId="urn:microsoft.com/office/officeart/2016/7/layout/RepeatingBendingProcessNew"/>
    <dgm:cxn modelId="{DCF80AB5-258A-4E26-B4A4-11F55D4C2865}" type="presOf" srcId="{38E4453C-A57E-441C-8FCC-3A4B7DE69FA7}" destId="{773C3386-49CF-4143-A218-A9A2B68D8E28}" srcOrd="0" destOrd="0" presId="urn:microsoft.com/office/officeart/2016/7/layout/RepeatingBendingProcessNew"/>
    <dgm:cxn modelId="{CAC2C2CB-65CE-427D-B87D-DE3314D2E076}" type="presOf" srcId="{70AE42B3-B6B1-430D-A0B9-9F242D2F6B65}" destId="{31401D49-FC46-418F-BA7B-9CCB1173D331}" srcOrd="0" destOrd="0" presId="urn:microsoft.com/office/officeart/2016/7/layout/RepeatingBendingProcessNew"/>
    <dgm:cxn modelId="{E55FC4D9-8E43-48D4-94B1-3F3E00EF22F6}" type="presOf" srcId="{263BEDA3-F304-4414-837F-B874BDF7DE8B}" destId="{65FC9499-3C67-44CF-9867-E68C3F14F698}" srcOrd="0" destOrd="0" presId="urn:microsoft.com/office/officeart/2016/7/layout/RepeatingBendingProcessNew"/>
    <dgm:cxn modelId="{D648BFE6-2BAB-44CA-8E71-DE6D4970C6CA}" type="presOf" srcId="{7E79D390-ACAF-4C85-9AD6-983F2604BEE7}" destId="{D8C95368-7217-47AB-9554-1C7DBCC27F93}" srcOrd="0" destOrd="0" presId="urn:microsoft.com/office/officeart/2016/7/layout/RepeatingBendingProcessNew"/>
    <dgm:cxn modelId="{5D2C8FFC-E523-4A3C-936F-FDA1FC55B809}" srcId="{70AE42B3-B6B1-430D-A0B9-9F242D2F6B65}" destId="{263BEDA3-F304-4414-837F-B874BDF7DE8B}" srcOrd="4" destOrd="0" parTransId="{721A05C1-E290-4E67-9231-75F4F8234E3A}" sibTransId="{7E79D390-ACAF-4C85-9AD6-983F2604BEE7}"/>
    <dgm:cxn modelId="{CEDA55FD-CF96-41D4-8845-A804CE96AEE1}" srcId="{70AE42B3-B6B1-430D-A0B9-9F242D2F6B65}" destId="{CD253CB7-E7DE-4BAF-8FCD-5D8A5367EB22}" srcOrd="0" destOrd="0" parTransId="{10D8FDE2-C7E1-4397-A88D-7CFF02CCD5C1}" sibTransId="{376C4C31-9614-4123-B304-D1E7C2AA110A}"/>
    <dgm:cxn modelId="{59019CFE-9E97-4F0B-88F2-6057A61C4A2A}" srcId="{70AE42B3-B6B1-430D-A0B9-9F242D2F6B65}" destId="{25C7B630-1E3B-44CB-A5EE-1411DBE78C6A}" srcOrd="3" destOrd="0" parTransId="{B427632A-6230-4328-A8CE-D6C9F3074723}" sibTransId="{C9154B70-66B7-4563-AA94-C8C407031CFD}"/>
    <dgm:cxn modelId="{7F4F67CB-B45A-4093-92B7-A529D206117E}" type="presParOf" srcId="{31401D49-FC46-418F-BA7B-9CCB1173D331}" destId="{83849176-B5BC-4583-8042-EA30105B3EE9}" srcOrd="0" destOrd="0" presId="urn:microsoft.com/office/officeart/2016/7/layout/RepeatingBendingProcessNew"/>
    <dgm:cxn modelId="{926BDA19-E14B-4982-AF14-3198B121A7D2}" type="presParOf" srcId="{31401D49-FC46-418F-BA7B-9CCB1173D331}" destId="{7097860D-7A83-4489-A77F-C1F74B1F666F}" srcOrd="1" destOrd="0" presId="urn:microsoft.com/office/officeart/2016/7/layout/RepeatingBendingProcessNew"/>
    <dgm:cxn modelId="{B72DA67B-68E6-4686-BFF0-604F855ACFB0}" type="presParOf" srcId="{7097860D-7A83-4489-A77F-C1F74B1F666F}" destId="{F2276514-E639-4405-9016-E5CB48AD749A}" srcOrd="0" destOrd="0" presId="urn:microsoft.com/office/officeart/2016/7/layout/RepeatingBendingProcessNew"/>
    <dgm:cxn modelId="{5A31FB6E-DC41-4243-B055-B207AF767E4C}" type="presParOf" srcId="{31401D49-FC46-418F-BA7B-9CCB1173D331}" destId="{03C27D42-1498-4118-9A62-EE5B9521E04D}" srcOrd="2" destOrd="0" presId="urn:microsoft.com/office/officeart/2016/7/layout/RepeatingBendingProcessNew"/>
    <dgm:cxn modelId="{9CE3257D-8C37-41A3-9998-EE39D8728771}" type="presParOf" srcId="{31401D49-FC46-418F-BA7B-9CCB1173D331}" destId="{1E714EF5-381B-45F0-98A6-41D1051F3ED0}" srcOrd="3" destOrd="0" presId="urn:microsoft.com/office/officeart/2016/7/layout/RepeatingBendingProcessNew"/>
    <dgm:cxn modelId="{D0EF9FFC-CC74-4329-A787-F50FA9D73D73}" type="presParOf" srcId="{1E714EF5-381B-45F0-98A6-41D1051F3ED0}" destId="{76B2C829-67EF-4F12-AE4C-B4034B1CA439}" srcOrd="0" destOrd="0" presId="urn:microsoft.com/office/officeart/2016/7/layout/RepeatingBendingProcessNew"/>
    <dgm:cxn modelId="{A06B4129-5570-42D6-9909-D12CB63EB970}" type="presParOf" srcId="{31401D49-FC46-418F-BA7B-9CCB1173D331}" destId="{291A487E-1AD6-4350-A56D-59B3169BDF6E}" srcOrd="4" destOrd="0" presId="urn:microsoft.com/office/officeart/2016/7/layout/RepeatingBendingProcessNew"/>
    <dgm:cxn modelId="{D1AB3CC4-1064-44B9-BC0C-D9DD259CE1F6}" type="presParOf" srcId="{31401D49-FC46-418F-BA7B-9CCB1173D331}" destId="{69E41773-339A-44F8-9C53-BAC3EBFC4162}" srcOrd="5" destOrd="0" presId="urn:microsoft.com/office/officeart/2016/7/layout/RepeatingBendingProcessNew"/>
    <dgm:cxn modelId="{A7AA88B6-C970-44BC-B4CA-41D38E114367}" type="presParOf" srcId="{69E41773-339A-44F8-9C53-BAC3EBFC4162}" destId="{874CBCA8-A3ED-47F5-AA49-693001810C62}" srcOrd="0" destOrd="0" presId="urn:microsoft.com/office/officeart/2016/7/layout/RepeatingBendingProcessNew"/>
    <dgm:cxn modelId="{885BE547-A843-475E-8F9B-578D095947F2}" type="presParOf" srcId="{31401D49-FC46-418F-BA7B-9CCB1173D331}" destId="{A708890E-73EC-404C-AA8A-DB8204A388B5}" srcOrd="6" destOrd="0" presId="urn:microsoft.com/office/officeart/2016/7/layout/RepeatingBendingProcessNew"/>
    <dgm:cxn modelId="{EA81A2DA-2826-4D7F-8D83-5E23D54A8A61}" type="presParOf" srcId="{31401D49-FC46-418F-BA7B-9CCB1173D331}" destId="{4AC7E3CC-8DBB-4831-BE41-F947FABBEDAE}" srcOrd="7" destOrd="0" presId="urn:microsoft.com/office/officeart/2016/7/layout/RepeatingBendingProcessNew"/>
    <dgm:cxn modelId="{1E9A5206-A44D-4988-9A61-0109F9CFB16E}" type="presParOf" srcId="{4AC7E3CC-8DBB-4831-BE41-F947FABBEDAE}" destId="{7E124FDF-BA21-4D10-86B9-ED6D88A25FBC}" srcOrd="0" destOrd="0" presId="urn:microsoft.com/office/officeart/2016/7/layout/RepeatingBendingProcessNew"/>
    <dgm:cxn modelId="{5955812B-8410-4A10-947C-5559BB3DE69E}" type="presParOf" srcId="{31401D49-FC46-418F-BA7B-9CCB1173D331}" destId="{65FC9499-3C67-44CF-9867-E68C3F14F698}" srcOrd="8" destOrd="0" presId="urn:microsoft.com/office/officeart/2016/7/layout/RepeatingBendingProcessNew"/>
    <dgm:cxn modelId="{46C4940B-284C-45CF-B078-EB28FACB1350}" type="presParOf" srcId="{31401D49-FC46-418F-BA7B-9CCB1173D331}" destId="{D8C95368-7217-47AB-9554-1C7DBCC27F93}" srcOrd="9" destOrd="0" presId="urn:microsoft.com/office/officeart/2016/7/layout/RepeatingBendingProcessNew"/>
    <dgm:cxn modelId="{F1DA96D6-553D-430A-92AF-517A0BD8EE62}" type="presParOf" srcId="{D8C95368-7217-47AB-9554-1C7DBCC27F93}" destId="{90D1D875-81C9-400B-B91B-C075A3725B31}" srcOrd="0" destOrd="0" presId="urn:microsoft.com/office/officeart/2016/7/layout/RepeatingBendingProcessNew"/>
    <dgm:cxn modelId="{6EF939DD-CA95-4867-9ACA-3B9DDC7DECEB}" type="presParOf" srcId="{31401D49-FC46-418F-BA7B-9CCB1173D331}" destId="{773C3386-49CF-4143-A218-A9A2B68D8E2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BE5B1F-8548-4FA5-8ECE-FF697B8BDC8B}"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BAE4A921-75C0-457E-B6C7-AF5D3F924778}">
      <dgm:prSet/>
      <dgm:spPr/>
      <dgm:t>
        <a:bodyPr/>
        <a:lstStyle/>
        <a:p>
          <a:pPr>
            <a:defRPr b="1"/>
          </a:pPr>
          <a:r>
            <a:rPr lang="en-US" dirty="0"/>
            <a:t>Sequence</a:t>
          </a:r>
        </a:p>
      </dgm:t>
    </dgm:pt>
    <dgm:pt modelId="{5DE6B7FC-E69A-4189-BB0C-356B2586F16F}" type="parTrans" cxnId="{906961F9-228B-42F0-B93A-61A91FF72B16}">
      <dgm:prSet/>
      <dgm:spPr/>
      <dgm:t>
        <a:bodyPr/>
        <a:lstStyle/>
        <a:p>
          <a:endParaRPr lang="en-US"/>
        </a:p>
      </dgm:t>
    </dgm:pt>
    <dgm:pt modelId="{E4500CC0-E9F9-45F4-8DBB-F762BD69C7EF}" type="sibTrans" cxnId="{906961F9-228B-42F0-B93A-61A91FF72B16}">
      <dgm:prSet/>
      <dgm:spPr/>
      <dgm:t>
        <a:bodyPr/>
        <a:lstStyle/>
        <a:p>
          <a:endParaRPr lang="en-US"/>
        </a:p>
      </dgm:t>
    </dgm:pt>
    <dgm:pt modelId="{300F49C4-BE2A-4BB1-881A-D5DBC7667E1A}">
      <dgm:prSet/>
      <dgm:spPr/>
      <dgm:t>
        <a:bodyPr/>
        <a:lstStyle/>
        <a:p>
          <a:r>
            <a:rPr lang="en-US" dirty="0"/>
            <a:t>Generate 4-character sequence analysis</a:t>
          </a:r>
        </a:p>
      </dgm:t>
    </dgm:pt>
    <dgm:pt modelId="{938A8F79-6539-4D75-80F8-D245BBF23EB2}" type="parTrans" cxnId="{E21D1965-4238-40BD-8C23-F39BDB8AF9FF}">
      <dgm:prSet/>
      <dgm:spPr/>
      <dgm:t>
        <a:bodyPr/>
        <a:lstStyle/>
        <a:p>
          <a:endParaRPr lang="en-US"/>
        </a:p>
      </dgm:t>
    </dgm:pt>
    <dgm:pt modelId="{E6F5A85C-A7FD-4313-BD20-CCE392CD9E1F}" type="sibTrans" cxnId="{E21D1965-4238-40BD-8C23-F39BDB8AF9FF}">
      <dgm:prSet/>
      <dgm:spPr/>
      <dgm:t>
        <a:bodyPr/>
        <a:lstStyle/>
        <a:p>
          <a:endParaRPr lang="en-US"/>
        </a:p>
      </dgm:t>
    </dgm:pt>
    <dgm:pt modelId="{393C84A3-4571-4040-9493-0BA1AF30DA26}">
      <dgm:prSet/>
      <dgm:spPr/>
      <dgm:t>
        <a:bodyPr/>
        <a:lstStyle/>
        <a:p>
          <a:pPr>
            <a:defRPr b="1"/>
          </a:pPr>
          <a:r>
            <a:rPr lang="en-US" dirty="0"/>
            <a:t>Commercial Enigma</a:t>
          </a:r>
        </a:p>
      </dgm:t>
    </dgm:pt>
    <dgm:pt modelId="{3A4A9F0D-AEA3-4A1C-B17C-D8B078DF106A}" type="parTrans" cxnId="{B78F293F-BC11-49D3-BE1D-C504995D7961}">
      <dgm:prSet/>
      <dgm:spPr/>
      <dgm:t>
        <a:bodyPr/>
        <a:lstStyle/>
        <a:p>
          <a:endParaRPr lang="en-US"/>
        </a:p>
      </dgm:t>
    </dgm:pt>
    <dgm:pt modelId="{8C58886A-EDBF-4BFF-AE8D-8BBD9AD31068}" type="sibTrans" cxnId="{B78F293F-BC11-49D3-BE1D-C504995D7961}">
      <dgm:prSet/>
      <dgm:spPr/>
      <dgm:t>
        <a:bodyPr/>
        <a:lstStyle/>
        <a:p>
          <a:endParaRPr lang="en-US"/>
        </a:p>
      </dgm:t>
    </dgm:pt>
    <dgm:pt modelId="{09AB19DE-0A85-493B-8A0E-8AC56DC905F8}">
      <dgm:prSet/>
      <dgm:spPr/>
      <dgm:t>
        <a:bodyPr/>
        <a:lstStyle/>
        <a:p>
          <a:r>
            <a:rPr lang="en-US" dirty="0"/>
            <a:t>Deploy ciphertext-only attack by guessing rotor and ring settings</a:t>
          </a:r>
        </a:p>
      </dgm:t>
    </dgm:pt>
    <dgm:pt modelId="{4BB754D1-EDE1-4049-9435-D033F95709D0}" type="parTrans" cxnId="{7F0FCC7E-C51A-4B2D-B669-97CE74A0DED9}">
      <dgm:prSet/>
      <dgm:spPr/>
      <dgm:t>
        <a:bodyPr/>
        <a:lstStyle/>
        <a:p>
          <a:endParaRPr lang="en-US"/>
        </a:p>
      </dgm:t>
    </dgm:pt>
    <dgm:pt modelId="{8861651B-08AB-4BAF-AAF6-588C1FD8766A}" type="sibTrans" cxnId="{7F0FCC7E-C51A-4B2D-B669-97CE74A0DED9}">
      <dgm:prSet/>
      <dgm:spPr/>
      <dgm:t>
        <a:bodyPr/>
        <a:lstStyle/>
        <a:p>
          <a:endParaRPr lang="en-US"/>
        </a:p>
      </dgm:t>
    </dgm:pt>
    <dgm:pt modelId="{B25398DC-D02E-4889-98E1-A15074BB0D09}">
      <dgm:prSet/>
      <dgm:spPr/>
      <dgm:t>
        <a:bodyPr/>
        <a:lstStyle/>
        <a:p>
          <a:pPr>
            <a:defRPr b="1"/>
          </a:pPr>
          <a:r>
            <a:rPr lang="en-US" dirty="0"/>
            <a:t>Known-plaintext</a:t>
          </a:r>
        </a:p>
      </dgm:t>
    </dgm:pt>
    <dgm:pt modelId="{73EE3246-52E2-4DC5-9A62-F2CCD752F968}" type="parTrans" cxnId="{24415950-9D8E-463C-86F2-8A7FEEF20DD7}">
      <dgm:prSet/>
      <dgm:spPr/>
      <dgm:t>
        <a:bodyPr/>
        <a:lstStyle/>
        <a:p>
          <a:endParaRPr lang="en-US"/>
        </a:p>
      </dgm:t>
    </dgm:pt>
    <dgm:pt modelId="{5DF2C01D-7877-465C-A35A-298617CBAF63}" type="sibTrans" cxnId="{24415950-9D8E-463C-86F2-8A7FEEF20DD7}">
      <dgm:prSet/>
      <dgm:spPr/>
      <dgm:t>
        <a:bodyPr/>
        <a:lstStyle/>
        <a:p>
          <a:endParaRPr lang="en-US"/>
        </a:p>
      </dgm:t>
    </dgm:pt>
    <dgm:pt modelId="{F27BA306-9224-43E8-8818-67D56C82896D}">
      <dgm:prSet/>
      <dgm:spPr/>
      <dgm:t>
        <a:bodyPr/>
        <a:lstStyle/>
        <a:p>
          <a:r>
            <a:rPr lang="en-US" dirty="0"/>
            <a:t>Assume that one plaintext-ciphertext pair is known</a:t>
          </a:r>
        </a:p>
      </dgm:t>
    </dgm:pt>
    <dgm:pt modelId="{75BBEEA0-88CB-4A2B-909B-16ECFD37244C}" type="parTrans" cxnId="{5FFBA0D6-EE09-49BE-96AD-7C601C0B87F4}">
      <dgm:prSet/>
      <dgm:spPr/>
      <dgm:t>
        <a:bodyPr/>
        <a:lstStyle/>
        <a:p>
          <a:endParaRPr lang="en-US"/>
        </a:p>
      </dgm:t>
    </dgm:pt>
    <dgm:pt modelId="{7D596C05-9F37-41E9-BCAC-FE47C767C01B}" type="sibTrans" cxnId="{5FFBA0D6-EE09-49BE-96AD-7C601C0B87F4}">
      <dgm:prSet/>
      <dgm:spPr/>
      <dgm:t>
        <a:bodyPr/>
        <a:lstStyle/>
        <a:p>
          <a:endParaRPr lang="en-US"/>
        </a:p>
      </dgm:t>
    </dgm:pt>
    <dgm:pt modelId="{B2E8AA52-0EB0-4611-97F8-AB97088F9FB9}">
      <dgm:prSet/>
      <dgm:spPr/>
      <dgm:t>
        <a:bodyPr/>
        <a:lstStyle/>
        <a:p>
          <a:pPr>
            <a:defRPr b="1"/>
          </a:pPr>
          <a:r>
            <a:rPr lang="en-US" dirty="0"/>
            <a:t>Military Enigma Step – I </a:t>
          </a:r>
        </a:p>
      </dgm:t>
    </dgm:pt>
    <dgm:pt modelId="{2C7CDF04-EB90-4724-B883-357BA4C060F1}" type="parTrans" cxnId="{97F67993-CD5F-4107-9470-6B20B1873B95}">
      <dgm:prSet/>
      <dgm:spPr/>
      <dgm:t>
        <a:bodyPr/>
        <a:lstStyle/>
        <a:p>
          <a:endParaRPr lang="en-US"/>
        </a:p>
      </dgm:t>
    </dgm:pt>
    <dgm:pt modelId="{2F60CF33-CF20-4641-9F96-C38719D1220F}" type="sibTrans" cxnId="{97F67993-CD5F-4107-9470-6B20B1873B95}">
      <dgm:prSet/>
      <dgm:spPr/>
      <dgm:t>
        <a:bodyPr/>
        <a:lstStyle/>
        <a:p>
          <a:endParaRPr lang="en-US"/>
        </a:p>
      </dgm:t>
    </dgm:pt>
    <dgm:pt modelId="{E5118070-9C97-409C-9097-1F92D27A8026}">
      <dgm:prSet/>
      <dgm:spPr/>
      <dgm:t>
        <a:bodyPr/>
        <a:lstStyle/>
        <a:p>
          <a:r>
            <a:rPr lang="en-US" dirty="0"/>
            <a:t>Find the Rotor and Ring settings using known-plaintext approach</a:t>
          </a:r>
        </a:p>
      </dgm:t>
    </dgm:pt>
    <dgm:pt modelId="{A9628A4A-6779-48B0-8193-63EB3FDE4002}" type="parTrans" cxnId="{77877827-F39D-4C29-9649-7499808F2EF6}">
      <dgm:prSet/>
      <dgm:spPr/>
      <dgm:t>
        <a:bodyPr/>
        <a:lstStyle/>
        <a:p>
          <a:endParaRPr lang="en-US"/>
        </a:p>
      </dgm:t>
    </dgm:pt>
    <dgm:pt modelId="{CBE5CDCA-3FEE-42DA-A8A3-2D67506EF735}" type="sibTrans" cxnId="{77877827-F39D-4C29-9649-7499808F2EF6}">
      <dgm:prSet/>
      <dgm:spPr/>
      <dgm:t>
        <a:bodyPr/>
        <a:lstStyle/>
        <a:p>
          <a:endParaRPr lang="en-US"/>
        </a:p>
      </dgm:t>
    </dgm:pt>
    <dgm:pt modelId="{463F8F1B-C275-46C4-A9B9-1F33685A3D13}">
      <dgm:prSet/>
      <dgm:spPr/>
      <dgm:t>
        <a:bodyPr/>
        <a:lstStyle/>
        <a:p>
          <a:pPr>
            <a:defRPr b="1"/>
          </a:pPr>
          <a:r>
            <a:rPr lang="en-US" dirty="0"/>
            <a:t>Military Enigma  Step – II </a:t>
          </a:r>
        </a:p>
      </dgm:t>
    </dgm:pt>
    <dgm:pt modelId="{C8421144-F969-47DC-9388-C7CB0AE799C1}" type="parTrans" cxnId="{CDF0C792-F5F8-4157-861E-B2377479E1EB}">
      <dgm:prSet/>
      <dgm:spPr/>
      <dgm:t>
        <a:bodyPr/>
        <a:lstStyle/>
        <a:p>
          <a:endParaRPr lang="en-US"/>
        </a:p>
      </dgm:t>
    </dgm:pt>
    <dgm:pt modelId="{48485021-BB8F-4840-B972-22AAACF2E194}" type="sibTrans" cxnId="{CDF0C792-F5F8-4157-861E-B2377479E1EB}">
      <dgm:prSet/>
      <dgm:spPr/>
      <dgm:t>
        <a:bodyPr/>
        <a:lstStyle/>
        <a:p>
          <a:endParaRPr lang="en-US"/>
        </a:p>
      </dgm:t>
    </dgm:pt>
    <dgm:pt modelId="{80393DE1-EC95-4C05-99AD-85E4AB16A40C}">
      <dgm:prSet/>
      <dgm:spPr/>
      <dgm:t>
        <a:bodyPr/>
        <a:lstStyle/>
        <a:p>
          <a:r>
            <a:rPr lang="en-US" dirty="0"/>
            <a:t>Find plugboard settings using the rotor and ring settings</a:t>
          </a:r>
        </a:p>
      </dgm:t>
    </dgm:pt>
    <dgm:pt modelId="{AA6920A5-C04C-4C03-8013-9DD1AA5B7D87}" type="parTrans" cxnId="{9EA0B00C-D8A4-4BF8-B769-648A81C3148D}">
      <dgm:prSet/>
      <dgm:spPr/>
      <dgm:t>
        <a:bodyPr/>
        <a:lstStyle/>
        <a:p>
          <a:endParaRPr lang="en-US"/>
        </a:p>
      </dgm:t>
    </dgm:pt>
    <dgm:pt modelId="{C53B0561-175D-4CD7-88B9-92BFC5A8D3CB}" type="sibTrans" cxnId="{9EA0B00C-D8A4-4BF8-B769-648A81C3148D}">
      <dgm:prSet/>
      <dgm:spPr/>
      <dgm:t>
        <a:bodyPr/>
        <a:lstStyle/>
        <a:p>
          <a:endParaRPr lang="en-US"/>
        </a:p>
      </dgm:t>
    </dgm:pt>
    <dgm:pt modelId="{7AFADCDB-C023-4305-84D6-BA76DE337D2C}">
      <dgm:prSet/>
      <dgm:spPr/>
      <dgm:t>
        <a:bodyPr/>
        <a:lstStyle/>
        <a:p>
          <a:pPr>
            <a:defRPr b="1"/>
          </a:pPr>
          <a:r>
            <a:rPr lang="en-US" dirty="0"/>
            <a:t>Military Enigma  Step – III </a:t>
          </a:r>
        </a:p>
      </dgm:t>
    </dgm:pt>
    <dgm:pt modelId="{2F57AD68-6B9F-4213-875F-4532A8F9DD09}" type="parTrans" cxnId="{E8045B06-F699-4FF3-A347-5EAEE222152D}">
      <dgm:prSet/>
      <dgm:spPr/>
      <dgm:t>
        <a:bodyPr/>
        <a:lstStyle/>
        <a:p>
          <a:endParaRPr lang="en-US"/>
        </a:p>
      </dgm:t>
    </dgm:pt>
    <dgm:pt modelId="{C99C0B09-0BAD-4CAF-8B46-0B266B22558E}" type="sibTrans" cxnId="{E8045B06-F699-4FF3-A347-5EAEE222152D}">
      <dgm:prSet/>
      <dgm:spPr/>
      <dgm:t>
        <a:bodyPr/>
        <a:lstStyle/>
        <a:p>
          <a:endParaRPr lang="en-US"/>
        </a:p>
      </dgm:t>
    </dgm:pt>
    <dgm:pt modelId="{2688F7B9-480A-423A-9D2A-EAF8D21A31C8}">
      <dgm:prSet/>
      <dgm:spPr/>
      <dgm:t>
        <a:bodyPr/>
        <a:lstStyle/>
        <a:p>
          <a:r>
            <a:rPr lang="en-US" dirty="0"/>
            <a:t>Combine the results </a:t>
          </a:r>
        </a:p>
      </dgm:t>
    </dgm:pt>
    <dgm:pt modelId="{14E10D14-E941-4C6F-9901-27B98808A938}" type="parTrans" cxnId="{424030F5-1B5F-4871-9257-7C3E88AC7339}">
      <dgm:prSet/>
      <dgm:spPr/>
      <dgm:t>
        <a:bodyPr/>
        <a:lstStyle/>
        <a:p>
          <a:endParaRPr lang="en-US"/>
        </a:p>
      </dgm:t>
    </dgm:pt>
    <dgm:pt modelId="{D5164D34-2F54-45B0-BBAC-4E68541DF1A7}" type="sibTrans" cxnId="{424030F5-1B5F-4871-9257-7C3E88AC7339}">
      <dgm:prSet/>
      <dgm:spPr/>
      <dgm:t>
        <a:bodyPr/>
        <a:lstStyle/>
        <a:p>
          <a:endParaRPr lang="en-US"/>
        </a:p>
      </dgm:t>
    </dgm:pt>
    <dgm:pt modelId="{1D5E3AE0-BD99-479B-81A3-134CA1305B52}" type="pres">
      <dgm:prSet presAssocID="{95BE5B1F-8548-4FA5-8ECE-FF697B8BDC8B}" presName="root" presStyleCnt="0">
        <dgm:presLayoutVars>
          <dgm:chMax/>
          <dgm:chPref/>
          <dgm:animLvl val="lvl"/>
        </dgm:presLayoutVars>
      </dgm:prSet>
      <dgm:spPr/>
    </dgm:pt>
    <dgm:pt modelId="{CC03F19A-A782-4E5A-9625-093D1EDAA0BB}" type="pres">
      <dgm:prSet presAssocID="{95BE5B1F-8548-4FA5-8ECE-FF697B8BDC8B}" presName="divider" presStyleLbl="fgAcc1" presStyleIdx="0" presStyleCnt="7"/>
      <dgm:spPr>
        <a:solidFill>
          <a:schemeClr val="lt1">
            <a:alpha val="90000"/>
            <a:hueOff val="0"/>
            <a:satOff val="0"/>
            <a:lumOff val="0"/>
            <a:alphaOff val="0"/>
          </a:schemeClr>
        </a:solidFill>
        <a:ln w="19050" cap="flat" cmpd="sng" algn="ctr">
          <a:solidFill>
            <a:schemeClr val="accent5"/>
          </a:solidFill>
          <a:prstDash val="solid"/>
          <a:tailEnd type="triangle" w="lg" len="lg"/>
        </a:ln>
        <a:effectLst>
          <a:outerShdw blurRad="38100" dist="25400" dir="2700000" algn="br" rotWithShape="0">
            <a:srgbClr val="000000">
              <a:alpha val="60000"/>
            </a:srgbClr>
          </a:outerShdw>
        </a:effectLst>
      </dgm:spPr>
    </dgm:pt>
    <dgm:pt modelId="{DD1337DA-0D94-4BF8-B352-3B3EA06F55F0}" type="pres">
      <dgm:prSet presAssocID="{95BE5B1F-8548-4FA5-8ECE-FF697B8BDC8B}" presName="nodes" presStyleCnt="0">
        <dgm:presLayoutVars>
          <dgm:chMax/>
          <dgm:chPref/>
          <dgm:animLvl val="lvl"/>
        </dgm:presLayoutVars>
      </dgm:prSet>
      <dgm:spPr/>
    </dgm:pt>
    <dgm:pt modelId="{A9E88B97-095F-4CC2-9545-647A2621DF67}" type="pres">
      <dgm:prSet presAssocID="{BAE4A921-75C0-457E-B6C7-AF5D3F924778}" presName="composite" presStyleCnt="0"/>
      <dgm:spPr/>
    </dgm:pt>
    <dgm:pt modelId="{04A6607E-9A4B-4D4B-A6EE-031B85F657E6}" type="pres">
      <dgm:prSet presAssocID="{BAE4A921-75C0-457E-B6C7-AF5D3F924778}" presName="ConnectorPoint" presStyleLbl="lnNode1" presStyleIdx="0"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E736635A-B8E7-410B-A900-C76106C6B0AF}" type="pres">
      <dgm:prSet presAssocID="{BAE4A921-75C0-457E-B6C7-AF5D3F924778}" presName="DropPinPlaceHolder" presStyleCnt="0"/>
      <dgm:spPr/>
    </dgm:pt>
    <dgm:pt modelId="{6F35A2C6-D52B-4D0D-A568-29C7D5CB9D78}" type="pres">
      <dgm:prSet presAssocID="{BAE4A921-75C0-457E-B6C7-AF5D3F924778}" presName="DropPin" presStyleLbl="alignNode1" presStyleIdx="0" presStyleCnt="6"/>
      <dgm:spPr>
        <a:solidFill>
          <a:schemeClr val="accent5"/>
        </a:solidFill>
      </dgm:spPr>
    </dgm:pt>
    <dgm:pt modelId="{EA20BABE-DBEE-4C24-BE16-E45AAEA3EDCA}" type="pres">
      <dgm:prSet presAssocID="{BAE4A921-75C0-457E-B6C7-AF5D3F924778}" presName="Ellipse" presStyleLbl="fgAcc1" presStyleIdx="1"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3ED01646-9ED9-44BF-8F18-EE860C524998}" type="pres">
      <dgm:prSet presAssocID="{BAE4A921-75C0-457E-B6C7-AF5D3F924778}" presName="L2TextContainer" presStyleLbl="revTx" presStyleIdx="0" presStyleCnt="12">
        <dgm:presLayoutVars>
          <dgm:bulletEnabled val="1"/>
        </dgm:presLayoutVars>
      </dgm:prSet>
      <dgm:spPr/>
    </dgm:pt>
    <dgm:pt modelId="{9A7C4BC5-8408-4A9F-95F6-2C530BD76C90}" type="pres">
      <dgm:prSet presAssocID="{BAE4A921-75C0-457E-B6C7-AF5D3F924778}" presName="L1TextContainer" presStyleLbl="revTx" presStyleIdx="1" presStyleCnt="12">
        <dgm:presLayoutVars>
          <dgm:chMax val="1"/>
          <dgm:chPref val="1"/>
          <dgm:bulletEnabled val="1"/>
        </dgm:presLayoutVars>
      </dgm:prSet>
      <dgm:spPr/>
    </dgm:pt>
    <dgm:pt modelId="{7489FD9C-209C-450B-A153-25ECC5553CBF}" type="pres">
      <dgm:prSet presAssocID="{BAE4A921-75C0-457E-B6C7-AF5D3F924778}" presName="ConnectLine" presStyleLbl="sibTrans1D1" presStyleIdx="0" presStyleCnt="6"/>
      <dgm:spPr>
        <a:noFill/>
        <a:ln w="12700" cap="flat" cmpd="sng" algn="ctr">
          <a:solidFill>
            <a:schemeClr val="accent5"/>
          </a:solidFill>
          <a:prstDash val="dash"/>
        </a:ln>
        <a:effectLst/>
      </dgm:spPr>
    </dgm:pt>
    <dgm:pt modelId="{71D0D053-F4EE-4C9C-8A5B-995A0C4963AD}" type="pres">
      <dgm:prSet presAssocID="{BAE4A921-75C0-457E-B6C7-AF5D3F924778}" presName="EmptyPlaceHolder" presStyleCnt="0"/>
      <dgm:spPr/>
    </dgm:pt>
    <dgm:pt modelId="{1214E832-189A-463D-AC30-630C019ABF74}" type="pres">
      <dgm:prSet presAssocID="{E4500CC0-E9F9-45F4-8DBB-F762BD69C7EF}" presName="spaceBetweenRectangles" presStyleCnt="0"/>
      <dgm:spPr/>
    </dgm:pt>
    <dgm:pt modelId="{C0D9AB06-9424-4F21-941D-B2FD6BC0B1F3}" type="pres">
      <dgm:prSet presAssocID="{393C84A3-4571-4040-9493-0BA1AF30DA26}" presName="composite" presStyleCnt="0"/>
      <dgm:spPr/>
    </dgm:pt>
    <dgm:pt modelId="{9E1F0F25-A574-46F8-B923-19F0E1C4BCD8}" type="pres">
      <dgm:prSet presAssocID="{393C84A3-4571-4040-9493-0BA1AF30DA26}" presName="ConnectorPoint" presStyleLbl="lnNode1" presStyleIdx="1"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78703C32-8BBE-423C-8310-57DA8CF5661C}" type="pres">
      <dgm:prSet presAssocID="{393C84A3-4571-4040-9493-0BA1AF30DA26}" presName="DropPinPlaceHolder" presStyleCnt="0"/>
      <dgm:spPr/>
    </dgm:pt>
    <dgm:pt modelId="{028C7F30-E954-4858-8394-A254126D3936}" type="pres">
      <dgm:prSet presAssocID="{393C84A3-4571-4040-9493-0BA1AF30DA26}" presName="DropPin" presStyleLbl="alignNode1" presStyleIdx="1" presStyleCnt="6"/>
      <dgm:spPr>
        <a:solidFill>
          <a:schemeClr val="accent5"/>
        </a:solidFill>
      </dgm:spPr>
    </dgm:pt>
    <dgm:pt modelId="{2711D058-BAA7-47D4-A383-AC85BDB9C49A}" type="pres">
      <dgm:prSet presAssocID="{393C84A3-4571-4040-9493-0BA1AF30DA26}" presName="Ellipse" presStyleLbl="fgAcc1" presStyleIdx="2"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3A41E69A-F56A-4583-B89C-B41BD4D77851}" type="pres">
      <dgm:prSet presAssocID="{393C84A3-4571-4040-9493-0BA1AF30DA26}" presName="L2TextContainer" presStyleLbl="revTx" presStyleIdx="2" presStyleCnt="12">
        <dgm:presLayoutVars>
          <dgm:bulletEnabled val="1"/>
        </dgm:presLayoutVars>
      </dgm:prSet>
      <dgm:spPr/>
    </dgm:pt>
    <dgm:pt modelId="{D47FC92B-725F-4F7A-A74D-33B323102A1B}" type="pres">
      <dgm:prSet presAssocID="{393C84A3-4571-4040-9493-0BA1AF30DA26}" presName="L1TextContainer" presStyleLbl="revTx" presStyleIdx="3" presStyleCnt="12">
        <dgm:presLayoutVars>
          <dgm:chMax val="1"/>
          <dgm:chPref val="1"/>
          <dgm:bulletEnabled val="1"/>
        </dgm:presLayoutVars>
      </dgm:prSet>
      <dgm:spPr/>
    </dgm:pt>
    <dgm:pt modelId="{1E2ADF36-0ED9-4D0B-9DA8-76AB8AD57A13}" type="pres">
      <dgm:prSet presAssocID="{393C84A3-4571-4040-9493-0BA1AF30DA26}" presName="ConnectLine" presStyleLbl="sibTrans1D1" presStyleIdx="1" presStyleCnt="6"/>
      <dgm:spPr>
        <a:noFill/>
        <a:ln w="12700" cap="flat" cmpd="sng" algn="ctr">
          <a:solidFill>
            <a:schemeClr val="accent5"/>
          </a:solidFill>
          <a:prstDash val="dash"/>
        </a:ln>
        <a:effectLst/>
      </dgm:spPr>
    </dgm:pt>
    <dgm:pt modelId="{B2EBC471-2C26-45FE-A994-06E152CC747D}" type="pres">
      <dgm:prSet presAssocID="{393C84A3-4571-4040-9493-0BA1AF30DA26}" presName="EmptyPlaceHolder" presStyleCnt="0"/>
      <dgm:spPr/>
    </dgm:pt>
    <dgm:pt modelId="{37249E8C-1550-4EB6-930E-D5E0E2376661}" type="pres">
      <dgm:prSet presAssocID="{8C58886A-EDBF-4BFF-AE8D-8BBD9AD31068}" presName="spaceBetweenRectangles" presStyleCnt="0"/>
      <dgm:spPr/>
    </dgm:pt>
    <dgm:pt modelId="{CB90698A-86BD-4741-9093-507BED7F3ED3}" type="pres">
      <dgm:prSet presAssocID="{B25398DC-D02E-4889-98E1-A15074BB0D09}" presName="composite" presStyleCnt="0"/>
      <dgm:spPr/>
    </dgm:pt>
    <dgm:pt modelId="{35379F6A-47B3-4349-B65A-2EB325AD3251}" type="pres">
      <dgm:prSet presAssocID="{B25398DC-D02E-4889-98E1-A15074BB0D09}" presName="ConnectorPoint" presStyleLbl="lnNode1" presStyleIdx="2"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1BF0A1E7-615C-4C2F-BAE4-779BA883E9E3}" type="pres">
      <dgm:prSet presAssocID="{B25398DC-D02E-4889-98E1-A15074BB0D09}" presName="DropPinPlaceHolder" presStyleCnt="0"/>
      <dgm:spPr/>
    </dgm:pt>
    <dgm:pt modelId="{E756BCC6-B430-488F-A148-29D598FC6E44}" type="pres">
      <dgm:prSet presAssocID="{B25398DC-D02E-4889-98E1-A15074BB0D09}" presName="DropPin" presStyleLbl="alignNode1" presStyleIdx="2" presStyleCnt="6"/>
      <dgm:spPr>
        <a:solidFill>
          <a:schemeClr val="accent5"/>
        </a:solidFill>
      </dgm:spPr>
    </dgm:pt>
    <dgm:pt modelId="{18A46A24-67EF-4888-8084-7F7C782A873D}" type="pres">
      <dgm:prSet presAssocID="{B25398DC-D02E-4889-98E1-A15074BB0D09}" presName="Ellipse" presStyleLbl="fgAcc1" presStyleIdx="3"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B15EC53C-45AC-43C4-915B-CE9413D02133}" type="pres">
      <dgm:prSet presAssocID="{B25398DC-D02E-4889-98E1-A15074BB0D09}" presName="L2TextContainer" presStyleLbl="revTx" presStyleIdx="4" presStyleCnt="12">
        <dgm:presLayoutVars>
          <dgm:bulletEnabled val="1"/>
        </dgm:presLayoutVars>
      </dgm:prSet>
      <dgm:spPr/>
    </dgm:pt>
    <dgm:pt modelId="{E1961D07-88BE-4992-BB26-420B1566BDA4}" type="pres">
      <dgm:prSet presAssocID="{B25398DC-D02E-4889-98E1-A15074BB0D09}" presName="L1TextContainer" presStyleLbl="revTx" presStyleIdx="5" presStyleCnt="12">
        <dgm:presLayoutVars>
          <dgm:chMax val="1"/>
          <dgm:chPref val="1"/>
          <dgm:bulletEnabled val="1"/>
        </dgm:presLayoutVars>
      </dgm:prSet>
      <dgm:spPr/>
    </dgm:pt>
    <dgm:pt modelId="{5244E262-B548-4694-ADEE-8A57FB2887D7}" type="pres">
      <dgm:prSet presAssocID="{B25398DC-D02E-4889-98E1-A15074BB0D09}" presName="ConnectLine" presStyleLbl="sibTrans1D1" presStyleIdx="2" presStyleCnt="6"/>
      <dgm:spPr>
        <a:noFill/>
        <a:ln w="12700" cap="flat" cmpd="sng" algn="ctr">
          <a:solidFill>
            <a:schemeClr val="accent5"/>
          </a:solidFill>
          <a:prstDash val="dash"/>
        </a:ln>
        <a:effectLst/>
      </dgm:spPr>
    </dgm:pt>
    <dgm:pt modelId="{977C5319-A9D6-44BC-A2C5-CF6A0A9EF324}" type="pres">
      <dgm:prSet presAssocID="{B25398DC-D02E-4889-98E1-A15074BB0D09}" presName="EmptyPlaceHolder" presStyleCnt="0"/>
      <dgm:spPr/>
    </dgm:pt>
    <dgm:pt modelId="{6994F8E8-FA2D-4C56-B7ED-CEAA5958CCFE}" type="pres">
      <dgm:prSet presAssocID="{5DF2C01D-7877-465C-A35A-298617CBAF63}" presName="spaceBetweenRectangles" presStyleCnt="0"/>
      <dgm:spPr/>
    </dgm:pt>
    <dgm:pt modelId="{76272259-0D88-4BBA-B5B6-8DE09204AD51}" type="pres">
      <dgm:prSet presAssocID="{B2E8AA52-0EB0-4611-97F8-AB97088F9FB9}" presName="composite" presStyleCnt="0"/>
      <dgm:spPr/>
    </dgm:pt>
    <dgm:pt modelId="{D60EEF0E-3A92-49B5-92A4-45E34B76A20E}" type="pres">
      <dgm:prSet presAssocID="{B2E8AA52-0EB0-4611-97F8-AB97088F9FB9}" presName="ConnectorPoint" presStyleLbl="lnNode1" presStyleIdx="3"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584521C8-F1BC-4D98-808E-3AE81877C188}" type="pres">
      <dgm:prSet presAssocID="{B2E8AA52-0EB0-4611-97F8-AB97088F9FB9}" presName="DropPinPlaceHolder" presStyleCnt="0"/>
      <dgm:spPr/>
    </dgm:pt>
    <dgm:pt modelId="{67B97903-897B-4911-9113-98460FFA7173}" type="pres">
      <dgm:prSet presAssocID="{B2E8AA52-0EB0-4611-97F8-AB97088F9FB9}" presName="DropPin" presStyleLbl="alignNode1" presStyleIdx="3" presStyleCnt="6"/>
      <dgm:spPr>
        <a:solidFill>
          <a:schemeClr val="accent5"/>
        </a:solidFill>
      </dgm:spPr>
    </dgm:pt>
    <dgm:pt modelId="{0D63A23A-1BE6-4296-97FF-CDF90F161A83}" type="pres">
      <dgm:prSet presAssocID="{B2E8AA52-0EB0-4611-97F8-AB97088F9FB9}" presName="Ellipse" presStyleLbl="fgAcc1" presStyleIdx="4"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C44C0D68-B98A-4EC5-9490-DDBDAEBB653B}" type="pres">
      <dgm:prSet presAssocID="{B2E8AA52-0EB0-4611-97F8-AB97088F9FB9}" presName="L2TextContainer" presStyleLbl="revTx" presStyleIdx="6" presStyleCnt="12">
        <dgm:presLayoutVars>
          <dgm:bulletEnabled val="1"/>
        </dgm:presLayoutVars>
      </dgm:prSet>
      <dgm:spPr/>
    </dgm:pt>
    <dgm:pt modelId="{74892500-AED0-4158-9526-864EB804BF28}" type="pres">
      <dgm:prSet presAssocID="{B2E8AA52-0EB0-4611-97F8-AB97088F9FB9}" presName="L1TextContainer" presStyleLbl="revTx" presStyleIdx="7" presStyleCnt="12">
        <dgm:presLayoutVars>
          <dgm:chMax val="1"/>
          <dgm:chPref val="1"/>
          <dgm:bulletEnabled val="1"/>
        </dgm:presLayoutVars>
      </dgm:prSet>
      <dgm:spPr/>
    </dgm:pt>
    <dgm:pt modelId="{AD21797B-9058-4A19-8F2B-85C9A34C9F7D}" type="pres">
      <dgm:prSet presAssocID="{B2E8AA52-0EB0-4611-97F8-AB97088F9FB9}" presName="ConnectLine" presStyleLbl="sibTrans1D1" presStyleIdx="3" presStyleCnt="6"/>
      <dgm:spPr>
        <a:noFill/>
        <a:ln w="12700" cap="flat" cmpd="sng" algn="ctr">
          <a:solidFill>
            <a:schemeClr val="accent5"/>
          </a:solidFill>
          <a:prstDash val="dash"/>
        </a:ln>
        <a:effectLst/>
      </dgm:spPr>
    </dgm:pt>
    <dgm:pt modelId="{FE6BD665-45DA-4A47-B00C-8130949E3317}" type="pres">
      <dgm:prSet presAssocID="{B2E8AA52-0EB0-4611-97F8-AB97088F9FB9}" presName="EmptyPlaceHolder" presStyleCnt="0"/>
      <dgm:spPr/>
    </dgm:pt>
    <dgm:pt modelId="{067F80EB-BF72-4A5D-A2C4-7CA5969A2A38}" type="pres">
      <dgm:prSet presAssocID="{2F60CF33-CF20-4641-9F96-C38719D1220F}" presName="spaceBetweenRectangles" presStyleCnt="0"/>
      <dgm:spPr/>
    </dgm:pt>
    <dgm:pt modelId="{3E6BB97B-1048-41E0-958A-B713C28F91A5}" type="pres">
      <dgm:prSet presAssocID="{463F8F1B-C275-46C4-A9B9-1F33685A3D13}" presName="composite" presStyleCnt="0"/>
      <dgm:spPr/>
    </dgm:pt>
    <dgm:pt modelId="{69DD8AC2-3BB5-4F25-90CC-86917AFFE2E3}" type="pres">
      <dgm:prSet presAssocID="{463F8F1B-C275-46C4-A9B9-1F33685A3D13}" presName="ConnectorPoint" presStyleLbl="lnNode1" presStyleIdx="4"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9DFCC213-45E6-4446-B99D-4560263A7A4C}" type="pres">
      <dgm:prSet presAssocID="{463F8F1B-C275-46C4-A9B9-1F33685A3D13}" presName="DropPinPlaceHolder" presStyleCnt="0"/>
      <dgm:spPr/>
    </dgm:pt>
    <dgm:pt modelId="{4087531D-B755-4AE4-A9D5-0AC7A39692F8}" type="pres">
      <dgm:prSet presAssocID="{463F8F1B-C275-46C4-A9B9-1F33685A3D13}" presName="DropPin" presStyleLbl="alignNode1" presStyleIdx="4" presStyleCnt="6" custLinFactNeighborX="0" custLinFactNeighborY="0"/>
      <dgm:spPr>
        <a:solidFill>
          <a:schemeClr val="accent5"/>
        </a:solidFill>
        <a:ln>
          <a:solidFill>
            <a:schemeClr val="accent1"/>
          </a:solidFill>
        </a:ln>
      </dgm:spPr>
    </dgm:pt>
    <dgm:pt modelId="{CB5413A6-C7BE-4CD4-A34A-AD2BA25976C8}" type="pres">
      <dgm:prSet presAssocID="{463F8F1B-C275-46C4-A9B9-1F33685A3D13}" presName="Ellipse" presStyleLbl="fgAcc1" presStyleIdx="5"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D6057566-A4F6-4AAF-9757-9D0B393B56F2}" type="pres">
      <dgm:prSet presAssocID="{463F8F1B-C275-46C4-A9B9-1F33685A3D13}" presName="L2TextContainer" presStyleLbl="revTx" presStyleIdx="8" presStyleCnt="12">
        <dgm:presLayoutVars>
          <dgm:bulletEnabled val="1"/>
        </dgm:presLayoutVars>
      </dgm:prSet>
      <dgm:spPr/>
    </dgm:pt>
    <dgm:pt modelId="{B1D200B8-8394-4E90-A27B-A5EAC34B21C9}" type="pres">
      <dgm:prSet presAssocID="{463F8F1B-C275-46C4-A9B9-1F33685A3D13}" presName="L1TextContainer" presStyleLbl="revTx" presStyleIdx="9" presStyleCnt="12">
        <dgm:presLayoutVars>
          <dgm:chMax val="1"/>
          <dgm:chPref val="1"/>
          <dgm:bulletEnabled val="1"/>
        </dgm:presLayoutVars>
      </dgm:prSet>
      <dgm:spPr/>
    </dgm:pt>
    <dgm:pt modelId="{8002421D-1C27-4130-895D-04192A81D7AE}" type="pres">
      <dgm:prSet presAssocID="{463F8F1B-C275-46C4-A9B9-1F33685A3D13}" presName="ConnectLine" presStyleLbl="sibTrans1D1" presStyleIdx="4" presStyleCnt="6"/>
      <dgm:spPr>
        <a:noFill/>
        <a:ln w="12700" cap="flat" cmpd="sng" algn="ctr">
          <a:solidFill>
            <a:schemeClr val="accent5"/>
          </a:solidFill>
          <a:prstDash val="dash"/>
        </a:ln>
        <a:effectLst/>
      </dgm:spPr>
    </dgm:pt>
    <dgm:pt modelId="{8AD424CA-D777-4573-838A-890311969756}" type="pres">
      <dgm:prSet presAssocID="{463F8F1B-C275-46C4-A9B9-1F33685A3D13}" presName="EmptyPlaceHolder" presStyleCnt="0"/>
      <dgm:spPr/>
    </dgm:pt>
    <dgm:pt modelId="{40540648-15D1-41F9-BE25-F613BE425599}" type="pres">
      <dgm:prSet presAssocID="{48485021-BB8F-4840-B972-22AAACF2E194}" presName="spaceBetweenRectangles" presStyleCnt="0"/>
      <dgm:spPr/>
    </dgm:pt>
    <dgm:pt modelId="{F776C17C-2028-4A58-8AE2-058225EBC14B}" type="pres">
      <dgm:prSet presAssocID="{7AFADCDB-C023-4305-84D6-BA76DE337D2C}" presName="composite" presStyleCnt="0"/>
      <dgm:spPr/>
    </dgm:pt>
    <dgm:pt modelId="{461D5B2A-6A3C-42D6-B6D1-21EA4A4E03F8}" type="pres">
      <dgm:prSet presAssocID="{7AFADCDB-C023-4305-84D6-BA76DE337D2C}" presName="ConnectorPoint" presStyleLbl="lnNode1" presStyleIdx="5" presStyleCnt="6"/>
      <dgm:spPr>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gm:spPr>
    </dgm:pt>
    <dgm:pt modelId="{8A297FBB-3D1D-4414-B21B-FDBC0973D520}" type="pres">
      <dgm:prSet presAssocID="{7AFADCDB-C023-4305-84D6-BA76DE337D2C}" presName="DropPinPlaceHolder" presStyleCnt="0"/>
      <dgm:spPr/>
    </dgm:pt>
    <dgm:pt modelId="{E191B102-C93D-4877-8249-FB78AEC9CEF3}" type="pres">
      <dgm:prSet presAssocID="{7AFADCDB-C023-4305-84D6-BA76DE337D2C}" presName="DropPin" presStyleLbl="alignNode1" presStyleIdx="5" presStyleCnt="6"/>
      <dgm:spPr>
        <a:solidFill>
          <a:schemeClr val="accent5"/>
        </a:solidFill>
      </dgm:spPr>
    </dgm:pt>
    <dgm:pt modelId="{04955F5F-02FA-42CA-B98D-FE9AC4A6822D}" type="pres">
      <dgm:prSet presAssocID="{7AFADCDB-C023-4305-84D6-BA76DE337D2C}" presName="Ellipse" presStyleLbl="fgAcc1" presStyleIdx="6" presStyleCnt="7"/>
      <dgm:spPr>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gm:spPr>
    </dgm:pt>
    <dgm:pt modelId="{57483CDC-A409-4CA8-8EC9-040399C43571}" type="pres">
      <dgm:prSet presAssocID="{7AFADCDB-C023-4305-84D6-BA76DE337D2C}" presName="L2TextContainer" presStyleLbl="revTx" presStyleIdx="10" presStyleCnt="12">
        <dgm:presLayoutVars>
          <dgm:bulletEnabled val="1"/>
        </dgm:presLayoutVars>
      </dgm:prSet>
      <dgm:spPr/>
    </dgm:pt>
    <dgm:pt modelId="{E7E66AB7-CE19-4A60-ACAF-90CCD8B8723F}" type="pres">
      <dgm:prSet presAssocID="{7AFADCDB-C023-4305-84D6-BA76DE337D2C}" presName="L1TextContainer" presStyleLbl="revTx" presStyleIdx="11" presStyleCnt="12">
        <dgm:presLayoutVars>
          <dgm:chMax val="1"/>
          <dgm:chPref val="1"/>
          <dgm:bulletEnabled val="1"/>
        </dgm:presLayoutVars>
      </dgm:prSet>
      <dgm:spPr/>
    </dgm:pt>
    <dgm:pt modelId="{3673C4DB-749C-40D1-B05B-F410A70CB10B}" type="pres">
      <dgm:prSet presAssocID="{7AFADCDB-C023-4305-84D6-BA76DE337D2C}"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2C942446-6EBD-4208-9CC0-74B0CD8546C2}" type="pres">
      <dgm:prSet presAssocID="{7AFADCDB-C023-4305-84D6-BA76DE337D2C}" presName="EmptyPlaceHolder" presStyleCnt="0"/>
      <dgm:spPr/>
    </dgm:pt>
  </dgm:ptLst>
  <dgm:cxnLst>
    <dgm:cxn modelId="{E8045B06-F699-4FF3-A347-5EAEE222152D}" srcId="{95BE5B1F-8548-4FA5-8ECE-FF697B8BDC8B}" destId="{7AFADCDB-C023-4305-84D6-BA76DE337D2C}" srcOrd="5" destOrd="0" parTransId="{2F57AD68-6B9F-4213-875F-4532A8F9DD09}" sibTransId="{C99C0B09-0BAD-4CAF-8B46-0B266B22558E}"/>
    <dgm:cxn modelId="{9EA0B00C-D8A4-4BF8-B769-648A81C3148D}" srcId="{463F8F1B-C275-46C4-A9B9-1F33685A3D13}" destId="{80393DE1-EC95-4C05-99AD-85E4AB16A40C}" srcOrd="0" destOrd="0" parTransId="{AA6920A5-C04C-4C03-8013-9DD1AA5B7D87}" sibTransId="{C53B0561-175D-4CD7-88B9-92BFC5A8D3CB}"/>
    <dgm:cxn modelId="{77877827-F39D-4C29-9649-7499808F2EF6}" srcId="{B2E8AA52-0EB0-4611-97F8-AB97088F9FB9}" destId="{E5118070-9C97-409C-9097-1F92D27A8026}" srcOrd="0" destOrd="0" parTransId="{A9628A4A-6779-48B0-8193-63EB3FDE4002}" sibTransId="{CBE5CDCA-3FEE-42DA-A8A3-2D67506EF735}"/>
    <dgm:cxn modelId="{B78F293F-BC11-49D3-BE1D-C504995D7961}" srcId="{95BE5B1F-8548-4FA5-8ECE-FF697B8BDC8B}" destId="{393C84A3-4571-4040-9493-0BA1AF30DA26}" srcOrd="1" destOrd="0" parTransId="{3A4A9F0D-AEA3-4A1C-B17C-D8B078DF106A}" sibTransId="{8C58886A-EDBF-4BFF-AE8D-8BBD9AD31068}"/>
    <dgm:cxn modelId="{38E5B962-32AC-4F19-A14D-3BFE6911D9BA}" type="presOf" srcId="{F27BA306-9224-43E8-8818-67D56C82896D}" destId="{B15EC53C-45AC-43C4-915B-CE9413D02133}" srcOrd="0" destOrd="0" presId="urn:microsoft.com/office/officeart/2017/3/layout/DropPinTimeline"/>
    <dgm:cxn modelId="{E21D1965-4238-40BD-8C23-F39BDB8AF9FF}" srcId="{BAE4A921-75C0-457E-B6C7-AF5D3F924778}" destId="{300F49C4-BE2A-4BB1-881A-D5DBC7667E1A}" srcOrd="0" destOrd="0" parTransId="{938A8F79-6539-4D75-80F8-D245BBF23EB2}" sibTransId="{E6F5A85C-A7FD-4313-BD20-CCE392CD9E1F}"/>
    <dgm:cxn modelId="{77F32C46-08D7-4179-AB20-76ADE90E9955}" type="presOf" srcId="{09AB19DE-0A85-493B-8A0E-8AC56DC905F8}" destId="{3A41E69A-F56A-4583-B89C-B41BD4D77851}" srcOrd="0" destOrd="0" presId="urn:microsoft.com/office/officeart/2017/3/layout/DropPinTimeline"/>
    <dgm:cxn modelId="{DF1F056A-3238-4602-9C3A-F1B7CD1598DD}" type="presOf" srcId="{463F8F1B-C275-46C4-A9B9-1F33685A3D13}" destId="{B1D200B8-8394-4E90-A27B-A5EAC34B21C9}" srcOrd="0" destOrd="0" presId="urn:microsoft.com/office/officeart/2017/3/layout/DropPinTimeline"/>
    <dgm:cxn modelId="{1E551F6D-5378-4C9D-A796-AC71E8ABD88D}" type="presOf" srcId="{2688F7B9-480A-423A-9D2A-EAF8D21A31C8}" destId="{57483CDC-A409-4CA8-8EC9-040399C43571}" srcOrd="0" destOrd="0" presId="urn:microsoft.com/office/officeart/2017/3/layout/DropPinTimeline"/>
    <dgm:cxn modelId="{E8CE3A6D-5B8B-4F7C-94AD-78D1C52768C0}" type="presOf" srcId="{B25398DC-D02E-4889-98E1-A15074BB0D09}" destId="{E1961D07-88BE-4992-BB26-420B1566BDA4}" srcOrd="0" destOrd="0" presId="urn:microsoft.com/office/officeart/2017/3/layout/DropPinTimeline"/>
    <dgm:cxn modelId="{24415950-9D8E-463C-86F2-8A7FEEF20DD7}" srcId="{95BE5B1F-8548-4FA5-8ECE-FF697B8BDC8B}" destId="{B25398DC-D02E-4889-98E1-A15074BB0D09}" srcOrd="2" destOrd="0" parTransId="{73EE3246-52E2-4DC5-9A62-F2CCD752F968}" sibTransId="{5DF2C01D-7877-465C-A35A-298617CBAF63}"/>
    <dgm:cxn modelId="{15C84875-DEB5-4AA7-9FE0-58B94B1E9A4C}" type="presOf" srcId="{95BE5B1F-8548-4FA5-8ECE-FF697B8BDC8B}" destId="{1D5E3AE0-BD99-479B-81A3-134CA1305B52}" srcOrd="0" destOrd="0" presId="urn:microsoft.com/office/officeart/2017/3/layout/DropPinTimeline"/>
    <dgm:cxn modelId="{0DB1F07C-61C4-4D04-A898-EEEA5AE45303}" type="presOf" srcId="{7AFADCDB-C023-4305-84D6-BA76DE337D2C}" destId="{E7E66AB7-CE19-4A60-ACAF-90CCD8B8723F}" srcOrd="0" destOrd="0" presId="urn:microsoft.com/office/officeart/2017/3/layout/DropPinTimeline"/>
    <dgm:cxn modelId="{7F0FCC7E-C51A-4B2D-B669-97CE74A0DED9}" srcId="{393C84A3-4571-4040-9493-0BA1AF30DA26}" destId="{09AB19DE-0A85-493B-8A0E-8AC56DC905F8}" srcOrd="0" destOrd="0" parTransId="{4BB754D1-EDE1-4049-9435-D033F95709D0}" sibTransId="{8861651B-08AB-4BAF-AAF6-588C1FD8766A}"/>
    <dgm:cxn modelId="{F3ABAF8E-13D8-424E-B861-7C80DAF4451A}" type="presOf" srcId="{300F49C4-BE2A-4BB1-881A-D5DBC7667E1A}" destId="{3ED01646-9ED9-44BF-8F18-EE860C524998}" srcOrd="0" destOrd="0" presId="urn:microsoft.com/office/officeart/2017/3/layout/DropPinTimeline"/>
    <dgm:cxn modelId="{CDF0C792-F5F8-4157-861E-B2377479E1EB}" srcId="{95BE5B1F-8548-4FA5-8ECE-FF697B8BDC8B}" destId="{463F8F1B-C275-46C4-A9B9-1F33685A3D13}" srcOrd="4" destOrd="0" parTransId="{C8421144-F969-47DC-9388-C7CB0AE799C1}" sibTransId="{48485021-BB8F-4840-B972-22AAACF2E194}"/>
    <dgm:cxn modelId="{97F67993-CD5F-4107-9470-6B20B1873B95}" srcId="{95BE5B1F-8548-4FA5-8ECE-FF697B8BDC8B}" destId="{B2E8AA52-0EB0-4611-97F8-AB97088F9FB9}" srcOrd="3" destOrd="0" parTransId="{2C7CDF04-EB90-4724-B883-357BA4C060F1}" sibTransId="{2F60CF33-CF20-4641-9F96-C38719D1220F}"/>
    <dgm:cxn modelId="{2879149B-ECC5-43EE-9E8B-BF4CAF7826D5}" type="presOf" srcId="{B2E8AA52-0EB0-4611-97F8-AB97088F9FB9}" destId="{74892500-AED0-4158-9526-864EB804BF28}" srcOrd="0" destOrd="0" presId="urn:microsoft.com/office/officeart/2017/3/layout/DropPinTimeline"/>
    <dgm:cxn modelId="{D226D9B4-99C2-473A-8A4A-65FB2C87CFB8}" type="presOf" srcId="{E5118070-9C97-409C-9097-1F92D27A8026}" destId="{C44C0D68-B98A-4EC5-9490-DDBDAEBB653B}" srcOrd="0" destOrd="0" presId="urn:microsoft.com/office/officeart/2017/3/layout/DropPinTimeline"/>
    <dgm:cxn modelId="{5FFBA0D6-EE09-49BE-96AD-7C601C0B87F4}" srcId="{B25398DC-D02E-4889-98E1-A15074BB0D09}" destId="{F27BA306-9224-43E8-8818-67D56C82896D}" srcOrd="0" destOrd="0" parTransId="{75BBEEA0-88CB-4A2B-909B-16ECFD37244C}" sibTransId="{7D596C05-9F37-41E9-BCAC-FE47C767C01B}"/>
    <dgm:cxn modelId="{AD4B60E6-8BD5-4CE2-9477-D025938DBC30}" type="presOf" srcId="{393C84A3-4571-4040-9493-0BA1AF30DA26}" destId="{D47FC92B-725F-4F7A-A74D-33B323102A1B}" srcOrd="0" destOrd="0" presId="urn:microsoft.com/office/officeart/2017/3/layout/DropPinTimeline"/>
    <dgm:cxn modelId="{19FBA8F0-A54E-44A0-A655-AB9C62830C51}" type="presOf" srcId="{BAE4A921-75C0-457E-B6C7-AF5D3F924778}" destId="{9A7C4BC5-8408-4A9F-95F6-2C530BD76C90}" srcOrd="0" destOrd="0" presId="urn:microsoft.com/office/officeart/2017/3/layout/DropPinTimeline"/>
    <dgm:cxn modelId="{5ED566F2-DCA7-4F23-9FCB-557791ACCFD5}" type="presOf" srcId="{80393DE1-EC95-4C05-99AD-85E4AB16A40C}" destId="{D6057566-A4F6-4AAF-9757-9D0B393B56F2}" srcOrd="0" destOrd="0" presId="urn:microsoft.com/office/officeart/2017/3/layout/DropPinTimeline"/>
    <dgm:cxn modelId="{424030F5-1B5F-4871-9257-7C3E88AC7339}" srcId="{7AFADCDB-C023-4305-84D6-BA76DE337D2C}" destId="{2688F7B9-480A-423A-9D2A-EAF8D21A31C8}" srcOrd="0" destOrd="0" parTransId="{14E10D14-E941-4C6F-9901-27B98808A938}" sibTransId="{D5164D34-2F54-45B0-BBAC-4E68541DF1A7}"/>
    <dgm:cxn modelId="{906961F9-228B-42F0-B93A-61A91FF72B16}" srcId="{95BE5B1F-8548-4FA5-8ECE-FF697B8BDC8B}" destId="{BAE4A921-75C0-457E-B6C7-AF5D3F924778}" srcOrd="0" destOrd="0" parTransId="{5DE6B7FC-E69A-4189-BB0C-356B2586F16F}" sibTransId="{E4500CC0-E9F9-45F4-8DBB-F762BD69C7EF}"/>
    <dgm:cxn modelId="{EE851E75-ABA5-4542-9DE5-477C9F90CD59}" type="presParOf" srcId="{1D5E3AE0-BD99-479B-81A3-134CA1305B52}" destId="{CC03F19A-A782-4E5A-9625-093D1EDAA0BB}" srcOrd="0" destOrd="0" presId="urn:microsoft.com/office/officeart/2017/3/layout/DropPinTimeline"/>
    <dgm:cxn modelId="{619A31B0-1641-496B-9318-26F830B2356A}" type="presParOf" srcId="{1D5E3AE0-BD99-479B-81A3-134CA1305B52}" destId="{DD1337DA-0D94-4BF8-B352-3B3EA06F55F0}" srcOrd="1" destOrd="0" presId="urn:microsoft.com/office/officeart/2017/3/layout/DropPinTimeline"/>
    <dgm:cxn modelId="{D3CE04B9-68D2-4C76-A6E4-19AC294D2486}" type="presParOf" srcId="{DD1337DA-0D94-4BF8-B352-3B3EA06F55F0}" destId="{A9E88B97-095F-4CC2-9545-647A2621DF67}" srcOrd="0" destOrd="0" presId="urn:microsoft.com/office/officeart/2017/3/layout/DropPinTimeline"/>
    <dgm:cxn modelId="{A94D0980-4DD1-4068-84E3-C5E5E065C4A6}" type="presParOf" srcId="{A9E88B97-095F-4CC2-9545-647A2621DF67}" destId="{04A6607E-9A4B-4D4B-A6EE-031B85F657E6}" srcOrd="0" destOrd="0" presId="urn:microsoft.com/office/officeart/2017/3/layout/DropPinTimeline"/>
    <dgm:cxn modelId="{706B0455-78AF-471C-AFC6-2CAB57249808}" type="presParOf" srcId="{A9E88B97-095F-4CC2-9545-647A2621DF67}" destId="{E736635A-B8E7-410B-A900-C76106C6B0AF}" srcOrd="1" destOrd="0" presId="urn:microsoft.com/office/officeart/2017/3/layout/DropPinTimeline"/>
    <dgm:cxn modelId="{85864D19-B9DD-4FCE-B126-BA2CFFFD9AC0}" type="presParOf" srcId="{E736635A-B8E7-410B-A900-C76106C6B0AF}" destId="{6F35A2C6-D52B-4D0D-A568-29C7D5CB9D78}" srcOrd="0" destOrd="0" presId="urn:microsoft.com/office/officeart/2017/3/layout/DropPinTimeline"/>
    <dgm:cxn modelId="{68CADA91-6692-4830-A76B-16B946D6BC39}" type="presParOf" srcId="{E736635A-B8E7-410B-A900-C76106C6B0AF}" destId="{EA20BABE-DBEE-4C24-BE16-E45AAEA3EDCA}" srcOrd="1" destOrd="0" presId="urn:microsoft.com/office/officeart/2017/3/layout/DropPinTimeline"/>
    <dgm:cxn modelId="{B3C92BBA-148C-4B7E-B0F7-5BC8AD0104DC}" type="presParOf" srcId="{A9E88B97-095F-4CC2-9545-647A2621DF67}" destId="{3ED01646-9ED9-44BF-8F18-EE860C524998}" srcOrd="2" destOrd="0" presId="urn:microsoft.com/office/officeart/2017/3/layout/DropPinTimeline"/>
    <dgm:cxn modelId="{3E6E33CF-064B-4817-AAA3-9242C8A866B5}" type="presParOf" srcId="{A9E88B97-095F-4CC2-9545-647A2621DF67}" destId="{9A7C4BC5-8408-4A9F-95F6-2C530BD76C90}" srcOrd="3" destOrd="0" presId="urn:microsoft.com/office/officeart/2017/3/layout/DropPinTimeline"/>
    <dgm:cxn modelId="{A44DCE0B-D41A-49E1-84D0-1CF1D99B41A8}" type="presParOf" srcId="{A9E88B97-095F-4CC2-9545-647A2621DF67}" destId="{7489FD9C-209C-450B-A153-25ECC5553CBF}" srcOrd="4" destOrd="0" presId="urn:microsoft.com/office/officeart/2017/3/layout/DropPinTimeline"/>
    <dgm:cxn modelId="{1086E405-12EE-4656-A41C-39DAC37EDF02}" type="presParOf" srcId="{A9E88B97-095F-4CC2-9545-647A2621DF67}" destId="{71D0D053-F4EE-4C9C-8A5B-995A0C4963AD}" srcOrd="5" destOrd="0" presId="urn:microsoft.com/office/officeart/2017/3/layout/DropPinTimeline"/>
    <dgm:cxn modelId="{F035F670-39B0-4D43-82BE-54C4419F787B}" type="presParOf" srcId="{DD1337DA-0D94-4BF8-B352-3B3EA06F55F0}" destId="{1214E832-189A-463D-AC30-630C019ABF74}" srcOrd="1" destOrd="0" presId="urn:microsoft.com/office/officeart/2017/3/layout/DropPinTimeline"/>
    <dgm:cxn modelId="{4BDD8829-7DD3-4AFA-AFAA-C698213DFFF6}" type="presParOf" srcId="{DD1337DA-0D94-4BF8-B352-3B3EA06F55F0}" destId="{C0D9AB06-9424-4F21-941D-B2FD6BC0B1F3}" srcOrd="2" destOrd="0" presId="urn:microsoft.com/office/officeart/2017/3/layout/DropPinTimeline"/>
    <dgm:cxn modelId="{BCF567F1-CA22-47AF-BF00-31F9394B2C7B}" type="presParOf" srcId="{C0D9AB06-9424-4F21-941D-B2FD6BC0B1F3}" destId="{9E1F0F25-A574-46F8-B923-19F0E1C4BCD8}" srcOrd="0" destOrd="0" presId="urn:microsoft.com/office/officeart/2017/3/layout/DropPinTimeline"/>
    <dgm:cxn modelId="{7057CD71-615D-4CCC-BA6B-1CA220D3D0E3}" type="presParOf" srcId="{C0D9AB06-9424-4F21-941D-B2FD6BC0B1F3}" destId="{78703C32-8BBE-423C-8310-57DA8CF5661C}" srcOrd="1" destOrd="0" presId="urn:microsoft.com/office/officeart/2017/3/layout/DropPinTimeline"/>
    <dgm:cxn modelId="{DAD9357A-5F87-4AAE-A1BF-7EC9F6B227EB}" type="presParOf" srcId="{78703C32-8BBE-423C-8310-57DA8CF5661C}" destId="{028C7F30-E954-4858-8394-A254126D3936}" srcOrd="0" destOrd="0" presId="urn:microsoft.com/office/officeart/2017/3/layout/DropPinTimeline"/>
    <dgm:cxn modelId="{418E03D8-60D6-49CC-9911-DEA85132C967}" type="presParOf" srcId="{78703C32-8BBE-423C-8310-57DA8CF5661C}" destId="{2711D058-BAA7-47D4-A383-AC85BDB9C49A}" srcOrd="1" destOrd="0" presId="urn:microsoft.com/office/officeart/2017/3/layout/DropPinTimeline"/>
    <dgm:cxn modelId="{DAF64540-56A4-47CD-85E0-E98979ECEEAC}" type="presParOf" srcId="{C0D9AB06-9424-4F21-941D-B2FD6BC0B1F3}" destId="{3A41E69A-F56A-4583-B89C-B41BD4D77851}" srcOrd="2" destOrd="0" presId="urn:microsoft.com/office/officeart/2017/3/layout/DropPinTimeline"/>
    <dgm:cxn modelId="{D7DFEE64-D446-4681-B860-171A2EC6BF1F}" type="presParOf" srcId="{C0D9AB06-9424-4F21-941D-B2FD6BC0B1F3}" destId="{D47FC92B-725F-4F7A-A74D-33B323102A1B}" srcOrd="3" destOrd="0" presId="urn:microsoft.com/office/officeart/2017/3/layout/DropPinTimeline"/>
    <dgm:cxn modelId="{189A1EFD-1FED-42E1-96BC-2A1B717AEDCF}" type="presParOf" srcId="{C0D9AB06-9424-4F21-941D-B2FD6BC0B1F3}" destId="{1E2ADF36-0ED9-4D0B-9DA8-76AB8AD57A13}" srcOrd="4" destOrd="0" presId="urn:microsoft.com/office/officeart/2017/3/layout/DropPinTimeline"/>
    <dgm:cxn modelId="{BEABDC66-188A-4490-9C74-D53142898D5E}" type="presParOf" srcId="{C0D9AB06-9424-4F21-941D-B2FD6BC0B1F3}" destId="{B2EBC471-2C26-45FE-A994-06E152CC747D}" srcOrd="5" destOrd="0" presId="urn:microsoft.com/office/officeart/2017/3/layout/DropPinTimeline"/>
    <dgm:cxn modelId="{B5F69730-053E-4B06-A853-37CA83FDD0E0}" type="presParOf" srcId="{DD1337DA-0D94-4BF8-B352-3B3EA06F55F0}" destId="{37249E8C-1550-4EB6-930E-D5E0E2376661}" srcOrd="3" destOrd="0" presId="urn:microsoft.com/office/officeart/2017/3/layout/DropPinTimeline"/>
    <dgm:cxn modelId="{7A6F71A1-5B8F-451B-A2E1-9798A7654C5F}" type="presParOf" srcId="{DD1337DA-0D94-4BF8-B352-3B3EA06F55F0}" destId="{CB90698A-86BD-4741-9093-507BED7F3ED3}" srcOrd="4" destOrd="0" presId="urn:microsoft.com/office/officeart/2017/3/layout/DropPinTimeline"/>
    <dgm:cxn modelId="{240AC51C-79EF-46CC-8A72-1EEC155C4ADC}" type="presParOf" srcId="{CB90698A-86BD-4741-9093-507BED7F3ED3}" destId="{35379F6A-47B3-4349-B65A-2EB325AD3251}" srcOrd="0" destOrd="0" presId="urn:microsoft.com/office/officeart/2017/3/layout/DropPinTimeline"/>
    <dgm:cxn modelId="{F704F80D-C41F-4922-9530-4566A1157DAF}" type="presParOf" srcId="{CB90698A-86BD-4741-9093-507BED7F3ED3}" destId="{1BF0A1E7-615C-4C2F-BAE4-779BA883E9E3}" srcOrd="1" destOrd="0" presId="urn:microsoft.com/office/officeart/2017/3/layout/DropPinTimeline"/>
    <dgm:cxn modelId="{719EC390-9C97-4A55-952A-3206A569B066}" type="presParOf" srcId="{1BF0A1E7-615C-4C2F-BAE4-779BA883E9E3}" destId="{E756BCC6-B430-488F-A148-29D598FC6E44}" srcOrd="0" destOrd="0" presId="urn:microsoft.com/office/officeart/2017/3/layout/DropPinTimeline"/>
    <dgm:cxn modelId="{FC79F6B6-5438-4EAC-94A4-CED4B18C2A7D}" type="presParOf" srcId="{1BF0A1E7-615C-4C2F-BAE4-779BA883E9E3}" destId="{18A46A24-67EF-4888-8084-7F7C782A873D}" srcOrd="1" destOrd="0" presId="urn:microsoft.com/office/officeart/2017/3/layout/DropPinTimeline"/>
    <dgm:cxn modelId="{C5618C97-52EB-46B2-9A53-96F8752A865E}" type="presParOf" srcId="{CB90698A-86BD-4741-9093-507BED7F3ED3}" destId="{B15EC53C-45AC-43C4-915B-CE9413D02133}" srcOrd="2" destOrd="0" presId="urn:microsoft.com/office/officeart/2017/3/layout/DropPinTimeline"/>
    <dgm:cxn modelId="{6519A32E-86B6-4A17-8E73-C7051A1EAA73}" type="presParOf" srcId="{CB90698A-86BD-4741-9093-507BED7F3ED3}" destId="{E1961D07-88BE-4992-BB26-420B1566BDA4}" srcOrd="3" destOrd="0" presId="urn:microsoft.com/office/officeart/2017/3/layout/DropPinTimeline"/>
    <dgm:cxn modelId="{274AD9B8-1487-47A2-A406-DF0C90A1CFA9}" type="presParOf" srcId="{CB90698A-86BD-4741-9093-507BED7F3ED3}" destId="{5244E262-B548-4694-ADEE-8A57FB2887D7}" srcOrd="4" destOrd="0" presId="urn:microsoft.com/office/officeart/2017/3/layout/DropPinTimeline"/>
    <dgm:cxn modelId="{08235EF2-9AEC-4CAC-9C8F-2085BF3A4E5C}" type="presParOf" srcId="{CB90698A-86BD-4741-9093-507BED7F3ED3}" destId="{977C5319-A9D6-44BC-A2C5-CF6A0A9EF324}" srcOrd="5" destOrd="0" presId="urn:microsoft.com/office/officeart/2017/3/layout/DropPinTimeline"/>
    <dgm:cxn modelId="{D1D2B627-FE22-4369-9EF4-6D48B0A5AE83}" type="presParOf" srcId="{DD1337DA-0D94-4BF8-B352-3B3EA06F55F0}" destId="{6994F8E8-FA2D-4C56-B7ED-CEAA5958CCFE}" srcOrd="5" destOrd="0" presId="urn:microsoft.com/office/officeart/2017/3/layout/DropPinTimeline"/>
    <dgm:cxn modelId="{96D10F2A-CB48-49F7-A56E-CF5659FF62D6}" type="presParOf" srcId="{DD1337DA-0D94-4BF8-B352-3B3EA06F55F0}" destId="{76272259-0D88-4BBA-B5B6-8DE09204AD51}" srcOrd="6" destOrd="0" presId="urn:microsoft.com/office/officeart/2017/3/layout/DropPinTimeline"/>
    <dgm:cxn modelId="{AE9EC9C8-3FDC-4E13-9573-8A35EED58079}" type="presParOf" srcId="{76272259-0D88-4BBA-B5B6-8DE09204AD51}" destId="{D60EEF0E-3A92-49B5-92A4-45E34B76A20E}" srcOrd="0" destOrd="0" presId="urn:microsoft.com/office/officeart/2017/3/layout/DropPinTimeline"/>
    <dgm:cxn modelId="{BF672D5A-7052-4F88-A14C-36579A707585}" type="presParOf" srcId="{76272259-0D88-4BBA-B5B6-8DE09204AD51}" destId="{584521C8-F1BC-4D98-808E-3AE81877C188}" srcOrd="1" destOrd="0" presId="urn:microsoft.com/office/officeart/2017/3/layout/DropPinTimeline"/>
    <dgm:cxn modelId="{78B4851E-F4A1-4A43-A057-338C3B76B51B}" type="presParOf" srcId="{584521C8-F1BC-4D98-808E-3AE81877C188}" destId="{67B97903-897B-4911-9113-98460FFA7173}" srcOrd="0" destOrd="0" presId="urn:microsoft.com/office/officeart/2017/3/layout/DropPinTimeline"/>
    <dgm:cxn modelId="{64A01B3B-1036-4835-9A69-08E0435B37DA}" type="presParOf" srcId="{584521C8-F1BC-4D98-808E-3AE81877C188}" destId="{0D63A23A-1BE6-4296-97FF-CDF90F161A83}" srcOrd="1" destOrd="0" presId="urn:microsoft.com/office/officeart/2017/3/layout/DropPinTimeline"/>
    <dgm:cxn modelId="{0EF9C082-6A3E-45EC-A6CE-76BD0F1BA29F}" type="presParOf" srcId="{76272259-0D88-4BBA-B5B6-8DE09204AD51}" destId="{C44C0D68-B98A-4EC5-9490-DDBDAEBB653B}" srcOrd="2" destOrd="0" presId="urn:microsoft.com/office/officeart/2017/3/layout/DropPinTimeline"/>
    <dgm:cxn modelId="{8D88BA06-B2F6-4757-8D9F-C635E345131D}" type="presParOf" srcId="{76272259-0D88-4BBA-B5B6-8DE09204AD51}" destId="{74892500-AED0-4158-9526-864EB804BF28}" srcOrd="3" destOrd="0" presId="urn:microsoft.com/office/officeart/2017/3/layout/DropPinTimeline"/>
    <dgm:cxn modelId="{2ECE2F64-8893-4E25-A8EC-2F62DB836C38}" type="presParOf" srcId="{76272259-0D88-4BBA-B5B6-8DE09204AD51}" destId="{AD21797B-9058-4A19-8F2B-85C9A34C9F7D}" srcOrd="4" destOrd="0" presId="urn:microsoft.com/office/officeart/2017/3/layout/DropPinTimeline"/>
    <dgm:cxn modelId="{D60BFDC5-3C4F-4D9F-A440-871E0A92FB90}" type="presParOf" srcId="{76272259-0D88-4BBA-B5B6-8DE09204AD51}" destId="{FE6BD665-45DA-4A47-B00C-8130949E3317}" srcOrd="5" destOrd="0" presId="urn:microsoft.com/office/officeart/2017/3/layout/DropPinTimeline"/>
    <dgm:cxn modelId="{FC2D18CF-0AEB-4F5C-9E36-BA173AAEAC9C}" type="presParOf" srcId="{DD1337DA-0D94-4BF8-B352-3B3EA06F55F0}" destId="{067F80EB-BF72-4A5D-A2C4-7CA5969A2A38}" srcOrd="7" destOrd="0" presId="urn:microsoft.com/office/officeart/2017/3/layout/DropPinTimeline"/>
    <dgm:cxn modelId="{DD91E1FB-89ED-432A-96A7-E8874BE7873F}" type="presParOf" srcId="{DD1337DA-0D94-4BF8-B352-3B3EA06F55F0}" destId="{3E6BB97B-1048-41E0-958A-B713C28F91A5}" srcOrd="8" destOrd="0" presId="urn:microsoft.com/office/officeart/2017/3/layout/DropPinTimeline"/>
    <dgm:cxn modelId="{F7631916-8D81-499E-9DFA-4771D53A267B}" type="presParOf" srcId="{3E6BB97B-1048-41E0-958A-B713C28F91A5}" destId="{69DD8AC2-3BB5-4F25-90CC-86917AFFE2E3}" srcOrd="0" destOrd="0" presId="urn:microsoft.com/office/officeart/2017/3/layout/DropPinTimeline"/>
    <dgm:cxn modelId="{A2E36142-C5A6-4160-9F2B-B414FD3E83B7}" type="presParOf" srcId="{3E6BB97B-1048-41E0-958A-B713C28F91A5}" destId="{9DFCC213-45E6-4446-B99D-4560263A7A4C}" srcOrd="1" destOrd="0" presId="urn:microsoft.com/office/officeart/2017/3/layout/DropPinTimeline"/>
    <dgm:cxn modelId="{175F6FB5-3B03-4539-912C-8DD2DDCBD350}" type="presParOf" srcId="{9DFCC213-45E6-4446-B99D-4560263A7A4C}" destId="{4087531D-B755-4AE4-A9D5-0AC7A39692F8}" srcOrd="0" destOrd="0" presId="urn:microsoft.com/office/officeart/2017/3/layout/DropPinTimeline"/>
    <dgm:cxn modelId="{BEB09A38-E48D-4C7A-BF92-6A8D04439BAD}" type="presParOf" srcId="{9DFCC213-45E6-4446-B99D-4560263A7A4C}" destId="{CB5413A6-C7BE-4CD4-A34A-AD2BA25976C8}" srcOrd="1" destOrd="0" presId="urn:microsoft.com/office/officeart/2017/3/layout/DropPinTimeline"/>
    <dgm:cxn modelId="{3B0D4F70-32BB-4AD0-9982-0DAD25076F78}" type="presParOf" srcId="{3E6BB97B-1048-41E0-958A-B713C28F91A5}" destId="{D6057566-A4F6-4AAF-9757-9D0B393B56F2}" srcOrd="2" destOrd="0" presId="urn:microsoft.com/office/officeart/2017/3/layout/DropPinTimeline"/>
    <dgm:cxn modelId="{8351379D-55A8-4C48-9907-F17FC62420E3}" type="presParOf" srcId="{3E6BB97B-1048-41E0-958A-B713C28F91A5}" destId="{B1D200B8-8394-4E90-A27B-A5EAC34B21C9}" srcOrd="3" destOrd="0" presId="urn:microsoft.com/office/officeart/2017/3/layout/DropPinTimeline"/>
    <dgm:cxn modelId="{DC76E129-3108-4694-B8D1-C308972E49AB}" type="presParOf" srcId="{3E6BB97B-1048-41E0-958A-B713C28F91A5}" destId="{8002421D-1C27-4130-895D-04192A81D7AE}" srcOrd="4" destOrd="0" presId="urn:microsoft.com/office/officeart/2017/3/layout/DropPinTimeline"/>
    <dgm:cxn modelId="{8A170D43-1B3F-423A-B10E-929D36CCD11C}" type="presParOf" srcId="{3E6BB97B-1048-41E0-958A-B713C28F91A5}" destId="{8AD424CA-D777-4573-838A-890311969756}" srcOrd="5" destOrd="0" presId="urn:microsoft.com/office/officeart/2017/3/layout/DropPinTimeline"/>
    <dgm:cxn modelId="{02DDC9B4-8F84-4506-851D-500E3726505B}" type="presParOf" srcId="{DD1337DA-0D94-4BF8-B352-3B3EA06F55F0}" destId="{40540648-15D1-41F9-BE25-F613BE425599}" srcOrd="9" destOrd="0" presId="urn:microsoft.com/office/officeart/2017/3/layout/DropPinTimeline"/>
    <dgm:cxn modelId="{3D3EC436-529F-4EB5-A87A-11498576F051}" type="presParOf" srcId="{DD1337DA-0D94-4BF8-B352-3B3EA06F55F0}" destId="{F776C17C-2028-4A58-8AE2-058225EBC14B}" srcOrd="10" destOrd="0" presId="urn:microsoft.com/office/officeart/2017/3/layout/DropPinTimeline"/>
    <dgm:cxn modelId="{E59BA6DE-9139-44DB-AE5E-36FD2236E559}" type="presParOf" srcId="{F776C17C-2028-4A58-8AE2-058225EBC14B}" destId="{461D5B2A-6A3C-42D6-B6D1-21EA4A4E03F8}" srcOrd="0" destOrd="0" presId="urn:microsoft.com/office/officeart/2017/3/layout/DropPinTimeline"/>
    <dgm:cxn modelId="{20E2335C-2DE1-45A2-A09C-DE56A0B75FB3}" type="presParOf" srcId="{F776C17C-2028-4A58-8AE2-058225EBC14B}" destId="{8A297FBB-3D1D-4414-B21B-FDBC0973D520}" srcOrd="1" destOrd="0" presId="urn:microsoft.com/office/officeart/2017/3/layout/DropPinTimeline"/>
    <dgm:cxn modelId="{54B74700-A22B-40FF-B954-CB0BF5F0AAC1}" type="presParOf" srcId="{8A297FBB-3D1D-4414-B21B-FDBC0973D520}" destId="{E191B102-C93D-4877-8249-FB78AEC9CEF3}" srcOrd="0" destOrd="0" presId="urn:microsoft.com/office/officeart/2017/3/layout/DropPinTimeline"/>
    <dgm:cxn modelId="{4D0E7EDE-2420-4DAC-BD5A-5CACE9643363}" type="presParOf" srcId="{8A297FBB-3D1D-4414-B21B-FDBC0973D520}" destId="{04955F5F-02FA-42CA-B98D-FE9AC4A6822D}" srcOrd="1" destOrd="0" presId="urn:microsoft.com/office/officeart/2017/3/layout/DropPinTimeline"/>
    <dgm:cxn modelId="{38FFA2FC-B86A-4C83-B6B5-2921311AA4AD}" type="presParOf" srcId="{F776C17C-2028-4A58-8AE2-058225EBC14B}" destId="{57483CDC-A409-4CA8-8EC9-040399C43571}" srcOrd="2" destOrd="0" presId="urn:microsoft.com/office/officeart/2017/3/layout/DropPinTimeline"/>
    <dgm:cxn modelId="{10BE06AB-22DA-4CE8-8207-A218204B7FD0}" type="presParOf" srcId="{F776C17C-2028-4A58-8AE2-058225EBC14B}" destId="{E7E66AB7-CE19-4A60-ACAF-90CCD8B8723F}" srcOrd="3" destOrd="0" presId="urn:microsoft.com/office/officeart/2017/3/layout/DropPinTimeline"/>
    <dgm:cxn modelId="{2AA4EBE2-47B8-430E-82A4-2C1F81716EFF}" type="presParOf" srcId="{F776C17C-2028-4A58-8AE2-058225EBC14B}" destId="{3673C4DB-749C-40D1-B05B-F410A70CB10B}" srcOrd="4" destOrd="0" presId="urn:microsoft.com/office/officeart/2017/3/layout/DropPinTimeline"/>
    <dgm:cxn modelId="{56B42797-727A-4ABF-9893-C72F7B60C41D}" type="presParOf" srcId="{F776C17C-2028-4A58-8AE2-058225EBC14B}" destId="{2C942446-6EBD-4208-9CC0-74B0CD8546C2}"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7860D-7A83-4489-A77F-C1F74B1F666F}">
      <dsp:nvSpPr>
        <dsp:cNvPr id="0" name=""/>
        <dsp:cNvSpPr/>
      </dsp:nvSpPr>
      <dsp:spPr>
        <a:xfrm>
          <a:off x="3028891" y="634426"/>
          <a:ext cx="490572" cy="91440"/>
        </a:xfrm>
        <a:custGeom>
          <a:avLst/>
          <a:gdLst/>
          <a:ahLst/>
          <a:cxnLst/>
          <a:rect l="0" t="0" r="0" b="0"/>
          <a:pathLst>
            <a:path>
              <a:moveTo>
                <a:pt x="0" y="45720"/>
              </a:moveTo>
              <a:lnTo>
                <a:pt x="490572"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1148" y="677540"/>
        <a:ext cx="26058" cy="5211"/>
      </dsp:txXfrm>
    </dsp:sp>
    <dsp:sp modelId="{83849176-B5BC-4583-8042-EA30105B3EE9}">
      <dsp:nvSpPr>
        <dsp:cNvPr id="0" name=""/>
        <dsp:cNvSpPr/>
      </dsp:nvSpPr>
      <dsp:spPr>
        <a:xfrm>
          <a:off x="764723" y="355"/>
          <a:ext cx="2265967" cy="135958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a:t>Enigma</a:t>
          </a:r>
        </a:p>
      </dsp:txBody>
      <dsp:txXfrm>
        <a:off x="764723" y="355"/>
        <a:ext cx="2265967" cy="1359580"/>
      </dsp:txXfrm>
    </dsp:sp>
    <dsp:sp modelId="{1E714EF5-381B-45F0-98A6-41D1051F3ED0}">
      <dsp:nvSpPr>
        <dsp:cNvPr id="0" name=""/>
        <dsp:cNvSpPr/>
      </dsp:nvSpPr>
      <dsp:spPr>
        <a:xfrm>
          <a:off x="1897707" y="1358136"/>
          <a:ext cx="2787139" cy="490572"/>
        </a:xfrm>
        <a:custGeom>
          <a:avLst/>
          <a:gdLst/>
          <a:ahLst/>
          <a:cxnLst/>
          <a:rect l="0" t="0" r="0" b="0"/>
          <a:pathLst>
            <a:path>
              <a:moveTo>
                <a:pt x="2787139" y="0"/>
              </a:moveTo>
              <a:lnTo>
                <a:pt x="2787139" y="262386"/>
              </a:lnTo>
              <a:lnTo>
                <a:pt x="0" y="262386"/>
              </a:lnTo>
              <a:lnTo>
                <a:pt x="0" y="490572"/>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0391" y="1600816"/>
        <a:ext cx="141772" cy="5211"/>
      </dsp:txXfrm>
    </dsp:sp>
    <dsp:sp modelId="{03C27D42-1498-4118-9A62-EE5B9521E04D}">
      <dsp:nvSpPr>
        <dsp:cNvPr id="0" name=""/>
        <dsp:cNvSpPr/>
      </dsp:nvSpPr>
      <dsp:spPr>
        <a:xfrm>
          <a:off x="3551863" y="355"/>
          <a:ext cx="2265967" cy="135958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dirty="0"/>
            <a:t>Facts </a:t>
          </a:r>
        </a:p>
      </dsp:txBody>
      <dsp:txXfrm>
        <a:off x="3551863" y="355"/>
        <a:ext cx="2265967" cy="1359580"/>
      </dsp:txXfrm>
    </dsp:sp>
    <dsp:sp modelId="{69E41773-339A-44F8-9C53-BAC3EBFC4162}">
      <dsp:nvSpPr>
        <dsp:cNvPr id="0" name=""/>
        <dsp:cNvSpPr/>
      </dsp:nvSpPr>
      <dsp:spPr>
        <a:xfrm>
          <a:off x="3028891" y="2515179"/>
          <a:ext cx="490572" cy="91440"/>
        </a:xfrm>
        <a:custGeom>
          <a:avLst/>
          <a:gdLst/>
          <a:ahLst/>
          <a:cxnLst/>
          <a:rect l="0" t="0" r="0" b="0"/>
          <a:pathLst>
            <a:path>
              <a:moveTo>
                <a:pt x="0" y="45720"/>
              </a:moveTo>
              <a:lnTo>
                <a:pt x="490572" y="45720"/>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1148" y="2558293"/>
        <a:ext cx="26058" cy="5211"/>
      </dsp:txXfrm>
    </dsp:sp>
    <dsp:sp modelId="{291A487E-1AD6-4350-A56D-59B3169BDF6E}">
      <dsp:nvSpPr>
        <dsp:cNvPr id="0" name=""/>
        <dsp:cNvSpPr/>
      </dsp:nvSpPr>
      <dsp:spPr>
        <a:xfrm>
          <a:off x="764723" y="1881108"/>
          <a:ext cx="2265967" cy="135958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dirty="0"/>
            <a:t>Encryption</a:t>
          </a:r>
        </a:p>
      </dsp:txBody>
      <dsp:txXfrm>
        <a:off x="764723" y="1881108"/>
        <a:ext cx="2265967" cy="1359580"/>
      </dsp:txXfrm>
    </dsp:sp>
    <dsp:sp modelId="{4AC7E3CC-8DBB-4831-BE41-F947FABBEDAE}">
      <dsp:nvSpPr>
        <dsp:cNvPr id="0" name=""/>
        <dsp:cNvSpPr/>
      </dsp:nvSpPr>
      <dsp:spPr>
        <a:xfrm>
          <a:off x="1897707" y="3238889"/>
          <a:ext cx="2787139" cy="490572"/>
        </a:xfrm>
        <a:custGeom>
          <a:avLst/>
          <a:gdLst/>
          <a:ahLst/>
          <a:cxnLst/>
          <a:rect l="0" t="0" r="0" b="0"/>
          <a:pathLst>
            <a:path>
              <a:moveTo>
                <a:pt x="2787139" y="0"/>
              </a:moveTo>
              <a:lnTo>
                <a:pt x="2787139" y="262386"/>
              </a:lnTo>
              <a:lnTo>
                <a:pt x="0" y="262386"/>
              </a:lnTo>
              <a:lnTo>
                <a:pt x="0" y="490572"/>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0391" y="3481569"/>
        <a:ext cx="141772" cy="5211"/>
      </dsp:txXfrm>
    </dsp:sp>
    <dsp:sp modelId="{A708890E-73EC-404C-AA8A-DB8204A388B5}">
      <dsp:nvSpPr>
        <dsp:cNvPr id="0" name=""/>
        <dsp:cNvSpPr/>
      </dsp:nvSpPr>
      <dsp:spPr>
        <a:xfrm>
          <a:off x="3551863" y="1881108"/>
          <a:ext cx="2265967" cy="135958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Our Approach-Cryptanalysis</a:t>
          </a:r>
          <a:endParaRPr lang="en-US" sz="2800" kern="1200" dirty="0"/>
        </a:p>
      </dsp:txBody>
      <dsp:txXfrm>
        <a:off x="3551863" y="1881108"/>
        <a:ext cx="2265967" cy="1359580"/>
      </dsp:txXfrm>
    </dsp:sp>
    <dsp:sp modelId="{D8C95368-7217-47AB-9554-1C7DBCC27F93}">
      <dsp:nvSpPr>
        <dsp:cNvPr id="0" name=""/>
        <dsp:cNvSpPr/>
      </dsp:nvSpPr>
      <dsp:spPr>
        <a:xfrm>
          <a:off x="3028891" y="4395931"/>
          <a:ext cx="490572" cy="91440"/>
        </a:xfrm>
        <a:custGeom>
          <a:avLst/>
          <a:gdLst/>
          <a:ahLst/>
          <a:cxnLst/>
          <a:rect l="0" t="0" r="0" b="0"/>
          <a:pathLst>
            <a:path>
              <a:moveTo>
                <a:pt x="0" y="45720"/>
              </a:moveTo>
              <a:lnTo>
                <a:pt x="490572" y="45720"/>
              </a:lnTo>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1148" y="4439046"/>
        <a:ext cx="26058" cy="5211"/>
      </dsp:txXfrm>
    </dsp:sp>
    <dsp:sp modelId="{65FC9499-3C67-44CF-9867-E68C3F14F698}">
      <dsp:nvSpPr>
        <dsp:cNvPr id="0" name=""/>
        <dsp:cNvSpPr/>
      </dsp:nvSpPr>
      <dsp:spPr>
        <a:xfrm>
          <a:off x="764723" y="3761861"/>
          <a:ext cx="2265967" cy="1359580"/>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4723" y="3761861"/>
        <a:ext cx="2265967" cy="1359580"/>
      </dsp:txXfrm>
    </dsp:sp>
    <dsp:sp modelId="{773C3386-49CF-4143-A218-A9A2B68D8E28}">
      <dsp:nvSpPr>
        <dsp:cNvPr id="0" name=""/>
        <dsp:cNvSpPr/>
      </dsp:nvSpPr>
      <dsp:spPr>
        <a:xfrm>
          <a:off x="3551863" y="3761861"/>
          <a:ext cx="2265967" cy="135958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4" tIns="116550" rIns="111034" bIns="116550" numCol="1" spcCol="1270" anchor="ctr" anchorCtr="0">
          <a:noAutofit/>
        </a:bodyPr>
        <a:lstStyle/>
        <a:p>
          <a:pPr marL="0" lvl="0" indent="0" algn="ctr" defTabSz="1244600">
            <a:lnSpc>
              <a:spcPct val="90000"/>
            </a:lnSpc>
            <a:spcBef>
              <a:spcPct val="0"/>
            </a:spcBef>
            <a:spcAft>
              <a:spcPct val="35000"/>
            </a:spcAft>
            <a:buNone/>
          </a:pPr>
          <a:r>
            <a:rPr lang="en-US" sz="2800" kern="1200" dirty="0"/>
            <a:t>Design</a:t>
          </a:r>
        </a:p>
      </dsp:txBody>
      <dsp:txXfrm>
        <a:off x="3551863" y="3761861"/>
        <a:ext cx="2265967" cy="135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3F19A-A782-4E5A-9625-093D1EDAA0BB}">
      <dsp:nvSpPr>
        <dsp:cNvPr id="0" name=""/>
        <dsp:cNvSpPr/>
      </dsp:nvSpPr>
      <dsp:spPr>
        <a:xfrm>
          <a:off x="0" y="2824956"/>
          <a:ext cx="6797675" cy="0"/>
        </a:xfrm>
        <a:prstGeom prst="line">
          <a:avLst/>
        </a:prstGeom>
        <a:solidFill>
          <a:schemeClr val="lt1">
            <a:alpha val="90000"/>
            <a:hueOff val="0"/>
            <a:satOff val="0"/>
            <a:lumOff val="0"/>
            <a:alphaOff val="0"/>
          </a:schemeClr>
        </a:solidFill>
        <a:ln w="19050" cap="flat" cmpd="sng" algn="ctr">
          <a:solidFill>
            <a:schemeClr val="accent5"/>
          </a:solidFill>
          <a:prstDash val="solid"/>
          <a:tailEnd type="triangle" w="lg" len="lg"/>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6F35A2C6-D52B-4D0D-A568-29C7D5CB9D78}">
      <dsp:nvSpPr>
        <dsp:cNvPr id="0" name=""/>
        <dsp:cNvSpPr/>
      </dsp:nvSpPr>
      <dsp:spPr>
        <a:xfrm rot="8100000">
          <a:off x="81734" y="675163"/>
          <a:ext cx="367247" cy="367247"/>
        </a:xfrm>
        <a:prstGeom prst="teardrop">
          <a:avLst>
            <a:gd name="adj" fmla="val 115000"/>
          </a:avLst>
        </a:prstGeom>
        <a:solidFill>
          <a:schemeClr val="accent5"/>
        </a:soli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EA20BABE-DBEE-4C24-BE16-E45AAEA3EDCA}">
      <dsp:nvSpPr>
        <dsp:cNvPr id="0" name=""/>
        <dsp:cNvSpPr/>
      </dsp:nvSpPr>
      <dsp:spPr>
        <a:xfrm>
          <a:off x="122532" y="715960"/>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3ED01646-9ED9-44BF-8F18-EE860C524998}">
      <dsp:nvSpPr>
        <dsp:cNvPr id="0" name=""/>
        <dsp:cNvSpPr/>
      </dsp:nvSpPr>
      <dsp:spPr>
        <a:xfrm>
          <a:off x="525041" y="1152582"/>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Generate 4-character sequence analysis</a:t>
          </a:r>
        </a:p>
      </dsp:txBody>
      <dsp:txXfrm>
        <a:off x="525041" y="1152582"/>
        <a:ext cx="1430418" cy="1672373"/>
      </dsp:txXfrm>
    </dsp:sp>
    <dsp:sp modelId="{9A7C4BC5-8408-4A9F-95F6-2C530BD76C90}">
      <dsp:nvSpPr>
        <dsp:cNvPr id="0" name=""/>
        <dsp:cNvSpPr/>
      </dsp:nvSpPr>
      <dsp:spPr>
        <a:xfrm>
          <a:off x="525041" y="564991"/>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Sequence</a:t>
          </a:r>
        </a:p>
      </dsp:txBody>
      <dsp:txXfrm>
        <a:off x="525041" y="564991"/>
        <a:ext cx="1430418" cy="587590"/>
      </dsp:txXfrm>
    </dsp:sp>
    <dsp:sp modelId="{7489FD9C-209C-450B-A153-25ECC5553CBF}">
      <dsp:nvSpPr>
        <dsp:cNvPr id="0" name=""/>
        <dsp:cNvSpPr/>
      </dsp:nvSpPr>
      <dsp:spPr>
        <a:xfrm>
          <a:off x="265358" y="1152582"/>
          <a:ext cx="0" cy="1672373"/>
        </a:xfrm>
        <a:prstGeom prst="line">
          <a:avLst/>
        </a:prstGeom>
        <a:noFill/>
        <a:ln w="12700" cap="flat" cmpd="sng" algn="ctr">
          <a:solidFill>
            <a:schemeClr val="accent5"/>
          </a:solidFill>
          <a:prstDash val="dash"/>
        </a:ln>
        <a:effectLst/>
      </dsp:spPr>
      <dsp:style>
        <a:lnRef idx="1">
          <a:scrgbClr r="0" g="0" b="0"/>
        </a:lnRef>
        <a:fillRef idx="0">
          <a:scrgbClr r="0" g="0" b="0"/>
        </a:fillRef>
        <a:effectRef idx="0">
          <a:scrgbClr r="0" g="0" b="0"/>
        </a:effectRef>
        <a:fontRef idx="minor"/>
      </dsp:style>
    </dsp:sp>
    <dsp:sp modelId="{04A6607E-9A4B-4D4B-A6EE-031B85F657E6}">
      <dsp:nvSpPr>
        <dsp:cNvPr id="0" name=""/>
        <dsp:cNvSpPr/>
      </dsp:nvSpPr>
      <dsp:spPr>
        <a:xfrm>
          <a:off x="252727"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028C7F30-E954-4858-8394-A254126D3936}">
      <dsp:nvSpPr>
        <dsp:cNvPr id="0" name=""/>
        <dsp:cNvSpPr/>
      </dsp:nvSpPr>
      <dsp:spPr>
        <a:xfrm rot="18900000">
          <a:off x="1049042" y="4607501"/>
          <a:ext cx="367247" cy="367247"/>
        </a:xfrm>
        <a:prstGeom prst="teardrop">
          <a:avLst>
            <a:gd name="adj" fmla="val 115000"/>
          </a:avLst>
        </a:prstGeom>
        <a:solidFill>
          <a:schemeClr val="accent5"/>
        </a:soli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2711D058-BAA7-47D4-A383-AC85BDB9C49A}">
      <dsp:nvSpPr>
        <dsp:cNvPr id="0" name=""/>
        <dsp:cNvSpPr/>
      </dsp:nvSpPr>
      <dsp:spPr>
        <a:xfrm>
          <a:off x="1089840" y="4648299"/>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3A41E69A-F56A-4583-B89C-B41BD4D77851}">
      <dsp:nvSpPr>
        <dsp:cNvPr id="0" name=""/>
        <dsp:cNvSpPr/>
      </dsp:nvSpPr>
      <dsp:spPr>
        <a:xfrm>
          <a:off x="1492349" y="2824956"/>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Deploy ciphertext-only attack by guessing rotor and ring settings</a:t>
          </a:r>
        </a:p>
      </dsp:txBody>
      <dsp:txXfrm>
        <a:off x="1492349" y="2824956"/>
        <a:ext cx="1430418" cy="1672373"/>
      </dsp:txXfrm>
    </dsp:sp>
    <dsp:sp modelId="{D47FC92B-725F-4F7A-A74D-33B323102A1B}">
      <dsp:nvSpPr>
        <dsp:cNvPr id="0" name=""/>
        <dsp:cNvSpPr/>
      </dsp:nvSpPr>
      <dsp:spPr>
        <a:xfrm>
          <a:off x="1492349" y="4497329"/>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Commercial Enigma</a:t>
          </a:r>
        </a:p>
      </dsp:txBody>
      <dsp:txXfrm>
        <a:off x="1492349" y="4497329"/>
        <a:ext cx="1430418" cy="587590"/>
      </dsp:txXfrm>
    </dsp:sp>
    <dsp:sp modelId="{1E2ADF36-0ED9-4D0B-9DA8-76AB8AD57A13}">
      <dsp:nvSpPr>
        <dsp:cNvPr id="0" name=""/>
        <dsp:cNvSpPr/>
      </dsp:nvSpPr>
      <dsp:spPr>
        <a:xfrm>
          <a:off x="1232666" y="2824956"/>
          <a:ext cx="0" cy="1672373"/>
        </a:xfrm>
        <a:prstGeom prst="line">
          <a:avLst/>
        </a:prstGeom>
        <a:noFill/>
        <a:ln w="12700" cap="flat" cmpd="sng" algn="ctr">
          <a:solidFill>
            <a:schemeClr val="accent5"/>
          </a:solidFill>
          <a:prstDash val="dash"/>
        </a:ln>
        <a:effectLst/>
      </dsp:spPr>
      <dsp:style>
        <a:lnRef idx="1">
          <a:scrgbClr r="0" g="0" b="0"/>
        </a:lnRef>
        <a:fillRef idx="0">
          <a:scrgbClr r="0" g="0" b="0"/>
        </a:fillRef>
        <a:effectRef idx="0">
          <a:scrgbClr r="0" g="0" b="0"/>
        </a:effectRef>
        <a:fontRef idx="minor"/>
      </dsp:style>
    </dsp:sp>
    <dsp:sp modelId="{9E1F0F25-A574-46F8-B923-19F0E1C4BCD8}">
      <dsp:nvSpPr>
        <dsp:cNvPr id="0" name=""/>
        <dsp:cNvSpPr/>
      </dsp:nvSpPr>
      <dsp:spPr>
        <a:xfrm>
          <a:off x="1220035"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E756BCC6-B430-488F-A148-29D598FC6E44}">
      <dsp:nvSpPr>
        <dsp:cNvPr id="0" name=""/>
        <dsp:cNvSpPr/>
      </dsp:nvSpPr>
      <dsp:spPr>
        <a:xfrm rot="8100000">
          <a:off x="2016350" y="675163"/>
          <a:ext cx="367247" cy="367247"/>
        </a:xfrm>
        <a:prstGeom prst="teardrop">
          <a:avLst>
            <a:gd name="adj" fmla="val 115000"/>
          </a:avLst>
        </a:prstGeom>
        <a:solidFill>
          <a:schemeClr val="accent5"/>
        </a:soli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18A46A24-67EF-4888-8084-7F7C782A873D}">
      <dsp:nvSpPr>
        <dsp:cNvPr id="0" name=""/>
        <dsp:cNvSpPr/>
      </dsp:nvSpPr>
      <dsp:spPr>
        <a:xfrm>
          <a:off x="2057148" y="715960"/>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B15EC53C-45AC-43C4-915B-CE9413D02133}">
      <dsp:nvSpPr>
        <dsp:cNvPr id="0" name=""/>
        <dsp:cNvSpPr/>
      </dsp:nvSpPr>
      <dsp:spPr>
        <a:xfrm>
          <a:off x="2459657" y="1152582"/>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Assume that one plaintext-ciphertext pair is known</a:t>
          </a:r>
        </a:p>
      </dsp:txBody>
      <dsp:txXfrm>
        <a:off x="2459657" y="1152582"/>
        <a:ext cx="1430418" cy="1672373"/>
      </dsp:txXfrm>
    </dsp:sp>
    <dsp:sp modelId="{E1961D07-88BE-4992-BB26-420B1566BDA4}">
      <dsp:nvSpPr>
        <dsp:cNvPr id="0" name=""/>
        <dsp:cNvSpPr/>
      </dsp:nvSpPr>
      <dsp:spPr>
        <a:xfrm>
          <a:off x="2459657" y="564991"/>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Known-plaintext</a:t>
          </a:r>
        </a:p>
      </dsp:txBody>
      <dsp:txXfrm>
        <a:off x="2459657" y="564991"/>
        <a:ext cx="1430418" cy="587590"/>
      </dsp:txXfrm>
    </dsp:sp>
    <dsp:sp modelId="{5244E262-B548-4694-ADEE-8A57FB2887D7}">
      <dsp:nvSpPr>
        <dsp:cNvPr id="0" name=""/>
        <dsp:cNvSpPr/>
      </dsp:nvSpPr>
      <dsp:spPr>
        <a:xfrm>
          <a:off x="2199974" y="1152582"/>
          <a:ext cx="0" cy="1672373"/>
        </a:xfrm>
        <a:prstGeom prst="line">
          <a:avLst/>
        </a:prstGeom>
        <a:noFill/>
        <a:ln w="12700" cap="flat" cmpd="sng" algn="ctr">
          <a:solidFill>
            <a:schemeClr val="accent5"/>
          </a:solidFill>
          <a:prstDash val="dash"/>
        </a:ln>
        <a:effectLst/>
      </dsp:spPr>
      <dsp:style>
        <a:lnRef idx="1">
          <a:scrgbClr r="0" g="0" b="0"/>
        </a:lnRef>
        <a:fillRef idx="0">
          <a:scrgbClr r="0" g="0" b="0"/>
        </a:fillRef>
        <a:effectRef idx="0">
          <a:scrgbClr r="0" g="0" b="0"/>
        </a:effectRef>
        <a:fontRef idx="minor"/>
      </dsp:style>
    </dsp:sp>
    <dsp:sp modelId="{35379F6A-47B3-4349-B65A-2EB325AD3251}">
      <dsp:nvSpPr>
        <dsp:cNvPr id="0" name=""/>
        <dsp:cNvSpPr/>
      </dsp:nvSpPr>
      <dsp:spPr>
        <a:xfrm>
          <a:off x="2187343"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67B97903-897B-4911-9113-98460FFA7173}">
      <dsp:nvSpPr>
        <dsp:cNvPr id="0" name=""/>
        <dsp:cNvSpPr/>
      </dsp:nvSpPr>
      <dsp:spPr>
        <a:xfrm rot="18900000">
          <a:off x="2983658" y="4607501"/>
          <a:ext cx="367247" cy="367247"/>
        </a:xfrm>
        <a:prstGeom prst="teardrop">
          <a:avLst>
            <a:gd name="adj" fmla="val 115000"/>
          </a:avLst>
        </a:prstGeom>
        <a:solidFill>
          <a:schemeClr val="accent5"/>
        </a:soli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0D63A23A-1BE6-4296-97FF-CDF90F161A83}">
      <dsp:nvSpPr>
        <dsp:cNvPr id="0" name=""/>
        <dsp:cNvSpPr/>
      </dsp:nvSpPr>
      <dsp:spPr>
        <a:xfrm>
          <a:off x="3024456" y="4648299"/>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C44C0D68-B98A-4EC5-9490-DDBDAEBB653B}">
      <dsp:nvSpPr>
        <dsp:cNvPr id="0" name=""/>
        <dsp:cNvSpPr/>
      </dsp:nvSpPr>
      <dsp:spPr>
        <a:xfrm>
          <a:off x="3426965" y="2824956"/>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Find the Rotor and Ring settings using known-plaintext approach</a:t>
          </a:r>
        </a:p>
      </dsp:txBody>
      <dsp:txXfrm>
        <a:off x="3426965" y="2824956"/>
        <a:ext cx="1430418" cy="1672373"/>
      </dsp:txXfrm>
    </dsp:sp>
    <dsp:sp modelId="{74892500-AED0-4158-9526-864EB804BF28}">
      <dsp:nvSpPr>
        <dsp:cNvPr id="0" name=""/>
        <dsp:cNvSpPr/>
      </dsp:nvSpPr>
      <dsp:spPr>
        <a:xfrm>
          <a:off x="3426965" y="4497329"/>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Military Enigma Step – I </a:t>
          </a:r>
        </a:p>
      </dsp:txBody>
      <dsp:txXfrm>
        <a:off x="3426965" y="4497329"/>
        <a:ext cx="1430418" cy="587590"/>
      </dsp:txXfrm>
    </dsp:sp>
    <dsp:sp modelId="{AD21797B-9058-4A19-8F2B-85C9A34C9F7D}">
      <dsp:nvSpPr>
        <dsp:cNvPr id="0" name=""/>
        <dsp:cNvSpPr/>
      </dsp:nvSpPr>
      <dsp:spPr>
        <a:xfrm>
          <a:off x="3167282" y="2824956"/>
          <a:ext cx="0" cy="1672373"/>
        </a:xfrm>
        <a:prstGeom prst="line">
          <a:avLst/>
        </a:prstGeom>
        <a:noFill/>
        <a:ln w="12700" cap="flat" cmpd="sng" algn="ctr">
          <a:solidFill>
            <a:schemeClr val="accent5"/>
          </a:solidFill>
          <a:prstDash val="dash"/>
        </a:ln>
        <a:effectLst/>
      </dsp:spPr>
      <dsp:style>
        <a:lnRef idx="1">
          <a:scrgbClr r="0" g="0" b="0"/>
        </a:lnRef>
        <a:fillRef idx="0">
          <a:scrgbClr r="0" g="0" b="0"/>
        </a:fillRef>
        <a:effectRef idx="0">
          <a:scrgbClr r="0" g="0" b="0"/>
        </a:effectRef>
        <a:fontRef idx="minor"/>
      </dsp:style>
    </dsp:sp>
    <dsp:sp modelId="{D60EEF0E-3A92-49B5-92A4-45E34B76A20E}">
      <dsp:nvSpPr>
        <dsp:cNvPr id="0" name=""/>
        <dsp:cNvSpPr/>
      </dsp:nvSpPr>
      <dsp:spPr>
        <a:xfrm>
          <a:off x="3154651"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4087531D-B755-4AE4-A9D5-0AC7A39692F8}">
      <dsp:nvSpPr>
        <dsp:cNvPr id="0" name=""/>
        <dsp:cNvSpPr/>
      </dsp:nvSpPr>
      <dsp:spPr>
        <a:xfrm rot="8100000">
          <a:off x="3950966" y="675163"/>
          <a:ext cx="367247" cy="367247"/>
        </a:xfrm>
        <a:prstGeom prst="teardrop">
          <a:avLst>
            <a:gd name="adj" fmla="val 115000"/>
          </a:avLst>
        </a:prstGeom>
        <a:solidFill>
          <a:schemeClr val="accent5"/>
        </a:solidFill>
        <a:ln w="12700" cap="flat" cmpd="sng" algn="ctr">
          <a:solidFill>
            <a:schemeClr val="accent1"/>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CB5413A6-C7BE-4CD4-A34A-AD2BA25976C8}">
      <dsp:nvSpPr>
        <dsp:cNvPr id="0" name=""/>
        <dsp:cNvSpPr/>
      </dsp:nvSpPr>
      <dsp:spPr>
        <a:xfrm>
          <a:off x="3991764" y="715960"/>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D6057566-A4F6-4AAF-9757-9D0B393B56F2}">
      <dsp:nvSpPr>
        <dsp:cNvPr id="0" name=""/>
        <dsp:cNvSpPr/>
      </dsp:nvSpPr>
      <dsp:spPr>
        <a:xfrm>
          <a:off x="4394273" y="1152582"/>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Find plugboard settings using the rotor and ring settings</a:t>
          </a:r>
        </a:p>
      </dsp:txBody>
      <dsp:txXfrm>
        <a:off x="4394273" y="1152582"/>
        <a:ext cx="1430418" cy="1672373"/>
      </dsp:txXfrm>
    </dsp:sp>
    <dsp:sp modelId="{B1D200B8-8394-4E90-A27B-A5EAC34B21C9}">
      <dsp:nvSpPr>
        <dsp:cNvPr id="0" name=""/>
        <dsp:cNvSpPr/>
      </dsp:nvSpPr>
      <dsp:spPr>
        <a:xfrm>
          <a:off x="4394273" y="564991"/>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Military Enigma  Step – II </a:t>
          </a:r>
        </a:p>
      </dsp:txBody>
      <dsp:txXfrm>
        <a:off x="4394273" y="564991"/>
        <a:ext cx="1430418" cy="587590"/>
      </dsp:txXfrm>
    </dsp:sp>
    <dsp:sp modelId="{8002421D-1C27-4130-895D-04192A81D7AE}">
      <dsp:nvSpPr>
        <dsp:cNvPr id="0" name=""/>
        <dsp:cNvSpPr/>
      </dsp:nvSpPr>
      <dsp:spPr>
        <a:xfrm>
          <a:off x="4134590" y="1152582"/>
          <a:ext cx="0" cy="1672373"/>
        </a:xfrm>
        <a:prstGeom prst="line">
          <a:avLst/>
        </a:prstGeom>
        <a:noFill/>
        <a:ln w="12700" cap="flat" cmpd="sng" algn="ctr">
          <a:solidFill>
            <a:schemeClr val="accent5"/>
          </a:solidFill>
          <a:prstDash val="dash"/>
        </a:ln>
        <a:effectLst/>
      </dsp:spPr>
      <dsp:style>
        <a:lnRef idx="1">
          <a:scrgbClr r="0" g="0" b="0"/>
        </a:lnRef>
        <a:fillRef idx="0">
          <a:scrgbClr r="0" g="0" b="0"/>
        </a:fillRef>
        <a:effectRef idx="0">
          <a:scrgbClr r="0" g="0" b="0"/>
        </a:effectRef>
        <a:fontRef idx="minor"/>
      </dsp:style>
    </dsp:sp>
    <dsp:sp modelId="{69DD8AC2-3BB5-4F25-90CC-86917AFFE2E3}">
      <dsp:nvSpPr>
        <dsp:cNvPr id="0" name=""/>
        <dsp:cNvSpPr/>
      </dsp:nvSpPr>
      <dsp:spPr>
        <a:xfrm>
          <a:off x="4121959"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E191B102-C93D-4877-8249-FB78AEC9CEF3}">
      <dsp:nvSpPr>
        <dsp:cNvPr id="0" name=""/>
        <dsp:cNvSpPr/>
      </dsp:nvSpPr>
      <dsp:spPr>
        <a:xfrm rot="18900000">
          <a:off x="4918274" y="4607501"/>
          <a:ext cx="367247" cy="367247"/>
        </a:xfrm>
        <a:prstGeom prst="teardrop">
          <a:avLst>
            <a:gd name="adj" fmla="val 115000"/>
          </a:avLst>
        </a:prstGeom>
        <a:solidFill>
          <a:schemeClr val="accent5"/>
        </a:soli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04955F5F-02FA-42CA-B98D-FE9AC4A6822D}">
      <dsp:nvSpPr>
        <dsp:cNvPr id="0" name=""/>
        <dsp:cNvSpPr/>
      </dsp:nvSpPr>
      <dsp:spPr>
        <a:xfrm>
          <a:off x="4959072" y="4648299"/>
          <a:ext cx="285651" cy="285651"/>
        </a:xfrm>
        <a:prstGeom prst="ellipse">
          <a:avLst/>
        </a:prstGeom>
        <a:solidFill>
          <a:schemeClr val="lt1">
            <a:alpha val="90000"/>
            <a:hueOff val="0"/>
            <a:satOff val="0"/>
            <a:lumOff val="0"/>
            <a:alphaOff val="0"/>
          </a:schemeClr>
        </a:solidFill>
        <a:ln w="12700" cap="flat" cmpd="sng" algn="ctr">
          <a:no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57483CDC-A409-4CA8-8EC9-040399C43571}">
      <dsp:nvSpPr>
        <dsp:cNvPr id="0" name=""/>
        <dsp:cNvSpPr/>
      </dsp:nvSpPr>
      <dsp:spPr>
        <a:xfrm>
          <a:off x="5361581" y="2824956"/>
          <a:ext cx="1430418" cy="167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Combine the results </a:t>
          </a:r>
        </a:p>
      </dsp:txBody>
      <dsp:txXfrm>
        <a:off x="5361581" y="2824956"/>
        <a:ext cx="1430418" cy="1672373"/>
      </dsp:txXfrm>
    </dsp:sp>
    <dsp:sp modelId="{E7E66AB7-CE19-4A60-ACAF-90CCD8B8723F}">
      <dsp:nvSpPr>
        <dsp:cNvPr id="0" name=""/>
        <dsp:cNvSpPr/>
      </dsp:nvSpPr>
      <dsp:spPr>
        <a:xfrm>
          <a:off x="5361581" y="4497329"/>
          <a:ext cx="1430418"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Military Enigma  Step – III </a:t>
          </a:r>
        </a:p>
      </dsp:txBody>
      <dsp:txXfrm>
        <a:off x="5361581" y="4497329"/>
        <a:ext cx="1430418" cy="587590"/>
      </dsp:txXfrm>
    </dsp:sp>
    <dsp:sp modelId="{3673C4DB-749C-40D1-B05B-F410A70CB10B}">
      <dsp:nvSpPr>
        <dsp:cNvPr id="0" name=""/>
        <dsp:cNvSpPr/>
      </dsp:nvSpPr>
      <dsp:spPr>
        <a:xfrm>
          <a:off x="5101898" y="2824956"/>
          <a:ext cx="0" cy="16723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1D5B2A-6A3C-42D6-B6D1-21EA4A4E03F8}">
      <dsp:nvSpPr>
        <dsp:cNvPr id="0" name=""/>
        <dsp:cNvSpPr/>
      </dsp:nvSpPr>
      <dsp:spPr>
        <a:xfrm>
          <a:off x="5089267" y="2772072"/>
          <a:ext cx="93485" cy="105766"/>
        </a:xfrm>
        <a:prstGeom prst="ellipse">
          <a:avLst/>
        </a:prstGeom>
        <a:solidFill>
          <a:schemeClr val="accent5"/>
        </a:solidFill>
        <a:ln w="6350">
          <a:solidFill>
            <a:schemeClr val="accent5"/>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DE4D5-FBD8-4715-B8A4-4AA8C9C41947}"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2522F-DFCD-48A6-BA16-411E3D5CBB91}" type="slidenum">
              <a:rPr lang="en-US" smtClean="0"/>
              <a:t>‹#›</a:t>
            </a:fld>
            <a:endParaRPr lang="en-US"/>
          </a:p>
        </p:txBody>
      </p:sp>
    </p:spTree>
    <p:extLst>
      <p:ext uri="{BB962C8B-B14F-4D97-AF65-F5344CB8AC3E}">
        <p14:creationId xmlns:p14="http://schemas.microsoft.com/office/powerpoint/2010/main" val="1795780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C5EACC-691A-4BD7-9174-ED9B5910A93E}" type="slidenum">
              <a:rPr lang="en-US" smtClean="0"/>
              <a:t>16</a:t>
            </a:fld>
            <a:endParaRPr lang="en-US"/>
          </a:p>
        </p:txBody>
      </p:sp>
    </p:spTree>
    <p:extLst>
      <p:ext uri="{BB962C8B-B14F-4D97-AF65-F5344CB8AC3E}">
        <p14:creationId xmlns:p14="http://schemas.microsoft.com/office/powerpoint/2010/main" val="290737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4v"/><Relationship Id="rId1" Type="http://schemas.microsoft.com/office/2007/relationships/media" Target="../media/media4.m4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hyperlink" Target="https://www.students4bestevidence.net/data-analysis-methods/"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publicresourceorg/494026181/"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Enigma Cipher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10000"/>
          </a:bodyPr>
          <a:lstStyle/>
          <a:p>
            <a:pPr>
              <a:lnSpc>
                <a:spcPct val="100000"/>
              </a:lnSpc>
            </a:pPr>
            <a:r>
              <a:rPr lang="en-US" sz="1600" dirty="0"/>
              <a:t>Swapnil Paliwal (sp3911)</a:t>
            </a:r>
          </a:p>
          <a:p>
            <a:pPr>
              <a:lnSpc>
                <a:spcPct val="100000"/>
              </a:lnSpc>
            </a:pPr>
            <a:r>
              <a:rPr lang="en-US" sz="1600" dirty="0"/>
              <a:t>Arun ram </a:t>
            </a:r>
            <a:r>
              <a:rPr lang="en-US" sz="1600" dirty="0" err="1"/>
              <a:t>mohan</a:t>
            </a:r>
            <a:r>
              <a:rPr lang="en-US" sz="1600" dirty="0"/>
              <a:t> (amr2356)</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Our Approach</a:t>
            </a:r>
          </a:p>
        </p:txBody>
      </p:sp>
      <p:graphicFrame>
        <p:nvGraphicFramePr>
          <p:cNvPr id="7" name="Content Placeholder 2" descr="SmartArt timeline">
            <a:extLst>
              <a:ext uri="{FF2B5EF4-FFF2-40B4-BE49-F238E27FC236}">
                <a16:creationId xmlns:a16="http://schemas.microsoft.com/office/drawing/2014/main" id="{4279E28C-3AD3-4230-B1D6-C039672D128D}"/>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9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410B-BE9C-4566-A853-0D175AAB5403}"/>
              </a:ext>
            </a:extLst>
          </p:cNvPr>
          <p:cNvSpPr>
            <a:spLocks noGrp="1"/>
          </p:cNvSpPr>
          <p:nvPr>
            <p:ph type="title"/>
          </p:nvPr>
        </p:nvSpPr>
        <p:spPr/>
        <p:txBody>
          <a:bodyPr>
            <a:normAutofit/>
          </a:bodyPr>
          <a:lstStyle/>
          <a:p>
            <a:r>
              <a:rPr lang="en-US" sz="4400"/>
              <a:t>Our approach – Commercial Enigma</a:t>
            </a:r>
            <a:endParaRPr lang="en-US" sz="4400" dirty="0"/>
          </a:p>
        </p:txBody>
      </p:sp>
      <p:sp>
        <p:nvSpPr>
          <p:cNvPr id="3" name="Content Placeholder 2">
            <a:extLst>
              <a:ext uri="{FF2B5EF4-FFF2-40B4-BE49-F238E27FC236}">
                <a16:creationId xmlns:a16="http://schemas.microsoft.com/office/drawing/2014/main" id="{4A446AB0-8552-492F-B465-F564B6AE6D19}"/>
              </a:ext>
            </a:extLst>
          </p:cNvPr>
          <p:cNvSpPr>
            <a:spLocks noGrp="1"/>
          </p:cNvSpPr>
          <p:nvPr>
            <p:ph idx="1"/>
          </p:nvPr>
        </p:nvSpPr>
        <p:spPr>
          <a:xfrm>
            <a:off x="1097280" y="2108201"/>
            <a:ext cx="10058400" cy="4132801"/>
          </a:xfrm>
        </p:spPr>
        <p:txBody>
          <a:bodyPr>
            <a:normAutofit fontScale="85000" lnSpcReduction="20000"/>
          </a:bodyPr>
          <a:lstStyle/>
          <a:p>
            <a:r>
              <a:rPr lang="en-US" dirty="0"/>
              <a:t> We are using ciphertext-only attack, which is an attack where we have information only about the ciphertext and the algorithm used.</a:t>
            </a:r>
          </a:p>
          <a:p>
            <a:r>
              <a:rPr lang="en-US" dirty="0"/>
              <a:t> We borrow a scoring function of </a:t>
            </a:r>
            <a:r>
              <a:rPr lang="en-US" dirty="0" err="1"/>
              <a:t>quadgram</a:t>
            </a:r>
            <a:r>
              <a:rPr lang="en-US" dirty="0"/>
              <a:t> analysis. Using which we score a key.</a:t>
            </a:r>
          </a:p>
          <a:p>
            <a:r>
              <a:rPr lang="en-US" dirty="0"/>
              <a:t> </a:t>
            </a:r>
            <a:r>
              <a:rPr lang="en-US" dirty="0" err="1"/>
              <a:t>Quadgram</a:t>
            </a:r>
            <a:r>
              <a:rPr lang="en-US" dirty="0"/>
              <a:t> Example: SWAPNIL -&gt; SWAP WAPN APNI PNIL</a:t>
            </a:r>
          </a:p>
          <a:p>
            <a:endParaRPr lang="en-US" dirty="0"/>
          </a:p>
          <a:p>
            <a:r>
              <a:rPr lang="en-US" dirty="0"/>
              <a:t> Step 1: Start with an arbitrary key.</a:t>
            </a:r>
          </a:p>
          <a:p>
            <a:r>
              <a:rPr lang="en-US" dirty="0"/>
              <a:t> Step 2: Decrypt the message and obtain a base score</a:t>
            </a:r>
          </a:p>
          <a:p>
            <a:r>
              <a:rPr lang="en-US" dirty="0"/>
              <a:t> Step 3: Guess another key</a:t>
            </a:r>
          </a:p>
          <a:p>
            <a:r>
              <a:rPr lang="en-US" dirty="0"/>
              <a:t> Step 4: Decrypt the message and obtain the score. Compare with the previous score. If score is better, we accept this as the new key.</a:t>
            </a:r>
          </a:p>
          <a:p>
            <a:r>
              <a:rPr lang="en-US" dirty="0"/>
              <a:t> Step 5: Repeat steps 3 and 4.</a:t>
            </a:r>
          </a:p>
        </p:txBody>
      </p:sp>
    </p:spTree>
    <p:extLst>
      <p:ext uri="{BB962C8B-B14F-4D97-AF65-F5344CB8AC3E}">
        <p14:creationId xmlns:p14="http://schemas.microsoft.com/office/powerpoint/2010/main" val="348440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43B7-3FC4-40B2-958B-E9504F79AF31}"/>
              </a:ext>
            </a:extLst>
          </p:cNvPr>
          <p:cNvSpPr>
            <a:spLocks noGrp="1"/>
          </p:cNvSpPr>
          <p:nvPr>
            <p:ph type="title"/>
          </p:nvPr>
        </p:nvSpPr>
        <p:spPr>
          <a:xfrm>
            <a:off x="492370" y="516836"/>
            <a:ext cx="3084844" cy="1961086"/>
          </a:xfrm>
        </p:spPr>
        <p:txBody>
          <a:bodyPr>
            <a:normAutofit/>
          </a:bodyPr>
          <a:lstStyle/>
          <a:p>
            <a:r>
              <a:rPr lang="en-US" sz="3400">
                <a:solidFill>
                  <a:srgbClr val="FFFFFF"/>
                </a:solidFill>
              </a:rPr>
              <a:t>Cryptanalysis – Example (Video)</a:t>
            </a:r>
          </a:p>
        </p:txBody>
      </p:sp>
      <p:sp>
        <p:nvSpPr>
          <p:cNvPr id="10" name="Content Placeholder 9">
            <a:extLst>
              <a:ext uri="{FF2B5EF4-FFF2-40B4-BE49-F238E27FC236}">
                <a16:creationId xmlns:a16="http://schemas.microsoft.com/office/drawing/2014/main" id="{ED1F2F6B-1C83-44C1-A871-7C33138DFA10}"/>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 Using the above algorithm to test the effectiveness of the cryptanalysis function.</a:t>
            </a:r>
          </a:p>
        </p:txBody>
      </p:sp>
      <p:pic>
        <p:nvPicPr>
          <p:cNvPr id="6" name="enigma">
            <a:hlinkClick r:id="" action="ppaction://media"/>
            <a:extLst>
              <a:ext uri="{FF2B5EF4-FFF2-40B4-BE49-F238E27FC236}">
                <a16:creationId xmlns:a16="http://schemas.microsoft.com/office/drawing/2014/main" id="{7EED76F7-6E16-43F6-9E5C-205A9252CE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58951" y="516836"/>
            <a:ext cx="6798082" cy="5864914"/>
          </a:xfrm>
          <a:prstGeom prst="rect">
            <a:avLst/>
          </a:prstGeom>
        </p:spPr>
      </p:pic>
    </p:spTree>
    <p:extLst>
      <p:ext uri="{BB962C8B-B14F-4D97-AF65-F5344CB8AC3E}">
        <p14:creationId xmlns:p14="http://schemas.microsoft.com/office/powerpoint/2010/main" val="15091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20E9-BF72-47D9-BDAF-51B59770599D}"/>
              </a:ext>
            </a:extLst>
          </p:cNvPr>
          <p:cNvSpPr>
            <a:spLocks noGrp="1"/>
          </p:cNvSpPr>
          <p:nvPr>
            <p:ph type="title"/>
          </p:nvPr>
        </p:nvSpPr>
        <p:spPr>
          <a:xfrm>
            <a:off x="6411685" y="634946"/>
            <a:ext cx="5127171" cy="1450757"/>
          </a:xfrm>
        </p:spPr>
        <p:txBody>
          <a:bodyPr>
            <a:normAutofit/>
          </a:bodyPr>
          <a:lstStyle/>
          <a:p>
            <a:r>
              <a:rPr lang="en-US" dirty="0"/>
              <a:t>Known-plaintext attack</a:t>
            </a:r>
          </a:p>
        </p:txBody>
      </p:sp>
      <p:pic>
        <p:nvPicPr>
          <p:cNvPr id="16" name="Graphic 6" descr="Programmer">
            <a:extLst>
              <a:ext uri="{FF2B5EF4-FFF2-40B4-BE49-F238E27FC236}">
                <a16:creationId xmlns:a16="http://schemas.microsoft.com/office/drawing/2014/main" id="{CE984EE4-EE03-4161-B115-B690CD31A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711306"/>
            <a:ext cx="5115347" cy="5115347"/>
          </a:xfrm>
          <a:prstGeom prst="rect">
            <a:avLst/>
          </a:prstGeom>
        </p:spPr>
      </p:pic>
      <p:sp>
        <p:nvSpPr>
          <p:cNvPr id="3" name="Content Placeholder 2">
            <a:extLst>
              <a:ext uri="{FF2B5EF4-FFF2-40B4-BE49-F238E27FC236}">
                <a16:creationId xmlns:a16="http://schemas.microsoft.com/office/drawing/2014/main" id="{828527AC-EBD6-4760-B3EA-DD439E308F1B}"/>
              </a:ext>
            </a:extLst>
          </p:cNvPr>
          <p:cNvSpPr>
            <a:spLocks noGrp="1"/>
          </p:cNvSpPr>
          <p:nvPr>
            <p:ph idx="1"/>
          </p:nvPr>
        </p:nvSpPr>
        <p:spPr>
          <a:xfrm>
            <a:off x="6411684" y="2407436"/>
            <a:ext cx="5127172" cy="3461658"/>
          </a:xfrm>
        </p:spPr>
        <p:txBody>
          <a:bodyPr>
            <a:normAutofit/>
          </a:bodyPr>
          <a:lstStyle/>
          <a:p>
            <a:r>
              <a:rPr lang="en-US" dirty="0"/>
              <a:t> The known-plaintext attack (KPA) is an attack model for cryptanalysis where the attacker has access to both the plaintext (called a crib), and its encrypted version (ciphertext).</a:t>
            </a:r>
          </a:p>
        </p:txBody>
      </p:sp>
    </p:spTree>
    <p:extLst>
      <p:ext uri="{BB962C8B-B14F-4D97-AF65-F5344CB8AC3E}">
        <p14:creationId xmlns:p14="http://schemas.microsoft.com/office/powerpoint/2010/main" val="3792754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C039-D4FD-443D-BDC2-1E2F7E487C40}"/>
              </a:ext>
            </a:extLst>
          </p:cNvPr>
          <p:cNvSpPr>
            <a:spLocks noGrp="1"/>
          </p:cNvSpPr>
          <p:nvPr>
            <p:ph type="title"/>
          </p:nvPr>
        </p:nvSpPr>
        <p:spPr/>
        <p:txBody>
          <a:bodyPr/>
          <a:lstStyle/>
          <a:p>
            <a:r>
              <a:rPr lang="en-US" dirty="0"/>
              <a:t>Our Approach – Military Enigma</a:t>
            </a:r>
          </a:p>
        </p:txBody>
      </p:sp>
      <p:sp>
        <p:nvSpPr>
          <p:cNvPr id="3" name="Content Placeholder 2">
            <a:extLst>
              <a:ext uri="{FF2B5EF4-FFF2-40B4-BE49-F238E27FC236}">
                <a16:creationId xmlns:a16="http://schemas.microsoft.com/office/drawing/2014/main" id="{D2B242B5-4F36-440A-9C24-BD2DEBD0BB49}"/>
              </a:ext>
            </a:extLst>
          </p:cNvPr>
          <p:cNvSpPr>
            <a:spLocks noGrp="1"/>
          </p:cNvSpPr>
          <p:nvPr>
            <p:ph idx="1"/>
          </p:nvPr>
        </p:nvSpPr>
        <p:spPr>
          <a:xfrm>
            <a:off x="1097280" y="1859369"/>
            <a:ext cx="10058400" cy="4627187"/>
          </a:xfrm>
        </p:spPr>
        <p:txBody>
          <a:bodyPr>
            <a:normAutofit fontScale="85000" lnSpcReduction="20000"/>
          </a:bodyPr>
          <a:lstStyle/>
          <a:p>
            <a:r>
              <a:rPr lang="en-US" dirty="0"/>
              <a:t> We are using known-plaintext attack, which is an attack where we have information about the ciphertext, and plaintext pair and the algorithm used. However, it must be infeasible to derive the settings because of total possible combinations.</a:t>
            </a:r>
          </a:p>
          <a:p>
            <a:r>
              <a:rPr lang="en-US" dirty="0"/>
              <a:t> Total number of plugboard settings when there are 10 plugs is </a:t>
            </a:r>
            <a:r>
              <a:rPr lang="en-US" b="1" dirty="0">
                <a:solidFill>
                  <a:srgbClr val="FF0000"/>
                </a:solidFill>
              </a:rPr>
              <a:t>150,738,274,937,250</a:t>
            </a:r>
            <a:r>
              <a:rPr lang="en-US" dirty="0"/>
              <a:t>.</a:t>
            </a:r>
          </a:p>
          <a:p>
            <a:r>
              <a:rPr lang="en-US" dirty="0"/>
              <a:t> Modified scoring function: Number of matching plaintext characters.</a:t>
            </a:r>
          </a:p>
          <a:p>
            <a:r>
              <a:rPr lang="en-US" dirty="0"/>
              <a:t> Step 1: Start with an arbitrary key.</a:t>
            </a:r>
          </a:p>
          <a:p>
            <a:r>
              <a:rPr lang="en-US" dirty="0"/>
              <a:t> Step 2: Decrypt the message and obtain a base score (Number of plaintext character and ciphertext character match at same location).</a:t>
            </a:r>
          </a:p>
          <a:p>
            <a:r>
              <a:rPr lang="en-US" dirty="0"/>
              <a:t> Step 3: Guess another key.</a:t>
            </a:r>
          </a:p>
          <a:p>
            <a:r>
              <a:rPr lang="en-US" dirty="0"/>
              <a:t> Step 4: Decrypt the message and obtain the score. Compare with the previous score. If score is better, we accept this as the new key.</a:t>
            </a:r>
          </a:p>
          <a:p>
            <a:r>
              <a:rPr lang="en-US" dirty="0"/>
              <a:t> Step 5: Repeat steps 3 and 4. </a:t>
            </a:r>
          </a:p>
          <a:p>
            <a:r>
              <a:rPr lang="en-US" dirty="0"/>
              <a:t> Step 6: Create a plug Q-&gt;W, Q-&gt;E,…Q-&gt;M; W-&gt;E, W-&gt;R,…W-&gt;M;… and decrypt using the individual intact to the machine</a:t>
            </a:r>
          </a:p>
          <a:p>
            <a:endParaRPr lang="en-US" dirty="0"/>
          </a:p>
        </p:txBody>
      </p:sp>
    </p:spTree>
    <p:extLst>
      <p:ext uri="{BB962C8B-B14F-4D97-AF65-F5344CB8AC3E}">
        <p14:creationId xmlns:p14="http://schemas.microsoft.com/office/powerpoint/2010/main" val="419251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A1D5-8E22-4EBA-91D3-A07426F1BAC2}"/>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Our Approach – Watch out</a:t>
            </a:r>
          </a:p>
        </p:txBody>
      </p:sp>
      <p:sp>
        <p:nvSpPr>
          <p:cNvPr id="8" name="Content Placeholder 7">
            <a:extLst>
              <a:ext uri="{FF2B5EF4-FFF2-40B4-BE49-F238E27FC236}">
                <a16:creationId xmlns:a16="http://schemas.microsoft.com/office/drawing/2014/main" id="{875507DE-8160-47DA-8B13-E66CF585D811}"/>
              </a:ext>
            </a:extLst>
          </p:cNvPr>
          <p:cNvSpPr>
            <a:spLocks noGrp="1"/>
          </p:cNvSpPr>
          <p:nvPr>
            <p:ph idx="1"/>
          </p:nvPr>
        </p:nvSpPr>
        <p:spPr>
          <a:xfrm>
            <a:off x="571751" y="2799654"/>
            <a:ext cx="3283811" cy="3883948"/>
          </a:xfrm>
        </p:spPr>
        <p:txBody>
          <a:bodyPr>
            <a:normAutofit fontScale="85000" lnSpcReduction="10000"/>
          </a:bodyPr>
          <a:lstStyle/>
          <a:p>
            <a:r>
              <a:rPr lang="en-US" sz="1800" dirty="0">
                <a:solidFill>
                  <a:srgbClr val="FFFFFF"/>
                </a:solidFill>
              </a:rPr>
              <a:t> Rotor Settings: SIG</a:t>
            </a:r>
          </a:p>
          <a:p>
            <a:r>
              <a:rPr lang="en-US" sz="1800" dirty="0">
                <a:solidFill>
                  <a:srgbClr val="FFFFFF"/>
                </a:solidFill>
              </a:rPr>
              <a:t> Ring Settings: PMP</a:t>
            </a:r>
          </a:p>
          <a:p>
            <a:r>
              <a:rPr lang="en-US" sz="1800" dirty="0">
                <a:solidFill>
                  <a:srgbClr val="FFFFFF"/>
                </a:solidFill>
              </a:rPr>
              <a:t> Message: KMMSJAGUARISTAUFPUNKTISDIRECTEDTOFIFTYTHREEDEGREESTWENTYFOURMINUTESNORTHANDAUFPUNKTONEDEGREEWESTHEILHITLER</a:t>
            </a:r>
          </a:p>
          <a:p>
            <a:r>
              <a:rPr lang="en-US" sz="1800" dirty="0">
                <a:solidFill>
                  <a:srgbClr val="FFFFFF"/>
                </a:solidFill>
              </a:rPr>
              <a:t> Ciphertext: VYUFEPVPWJBBKNOOGYHYXWGGSFFGPCENFSBMDZFSERQRZIJIQCWJFGPEWJZNYYSHIQGHUFLOWYWEFDVOWNWKYSVAXMNXHHVBQGZORQQKLH</a:t>
            </a:r>
          </a:p>
        </p:txBody>
      </p:sp>
      <p:pic>
        <p:nvPicPr>
          <p:cNvPr id="4" name="zoom_0">
            <a:hlinkClick r:id="" action="ppaction://media"/>
            <a:extLst>
              <a:ext uri="{FF2B5EF4-FFF2-40B4-BE49-F238E27FC236}">
                <a16:creationId xmlns:a16="http://schemas.microsoft.com/office/drawing/2014/main" id="{D3E5DD5D-C24F-4430-9CD0-F882928C3F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0550" y="876301"/>
            <a:ext cx="7342769" cy="4962524"/>
          </a:xfrm>
          <a:prstGeom prst="rect">
            <a:avLst/>
          </a:prstGeom>
        </p:spPr>
      </p:pic>
    </p:spTree>
    <p:extLst>
      <p:ext uri="{BB962C8B-B14F-4D97-AF65-F5344CB8AC3E}">
        <p14:creationId xmlns:p14="http://schemas.microsoft.com/office/powerpoint/2010/main" val="36657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8993-4F82-4378-9800-45E574E9CF85}"/>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400" dirty="0">
                <a:solidFill>
                  <a:srgbClr val="FFFFFF"/>
                </a:solidFill>
              </a:rPr>
              <a:t>Cryptanalysis – Compare</a:t>
            </a:r>
          </a:p>
        </p:txBody>
      </p:sp>
      <p:pic>
        <p:nvPicPr>
          <p:cNvPr id="8" name="Picture 7" descr="Text&#10;&#10;Description automatically generated">
            <a:extLst>
              <a:ext uri="{FF2B5EF4-FFF2-40B4-BE49-F238E27FC236}">
                <a16:creationId xmlns:a16="http://schemas.microsoft.com/office/drawing/2014/main" id="{F8AEC392-1010-45F3-9E0B-4C4DC2F63BA0}"/>
              </a:ext>
            </a:extLst>
          </p:cNvPr>
          <p:cNvPicPr>
            <a:picLocks noChangeAspect="1"/>
          </p:cNvPicPr>
          <p:nvPr/>
        </p:nvPicPr>
        <p:blipFill>
          <a:blip r:embed="rId5"/>
          <a:stretch>
            <a:fillRect/>
          </a:stretch>
        </p:blipFill>
        <p:spPr>
          <a:xfrm>
            <a:off x="-1" y="-1"/>
            <a:ext cx="6416175" cy="4914091"/>
          </a:xfrm>
          <a:prstGeom prst="rect">
            <a:avLst/>
          </a:prstGeom>
        </p:spPr>
      </p:pic>
      <p:pic>
        <p:nvPicPr>
          <p:cNvPr id="9" name="militaryEnigma3">
            <a:hlinkClick r:id="" action="ppaction://media"/>
            <a:extLst>
              <a:ext uri="{FF2B5EF4-FFF2-40B4-BE49-F238E27FC236}">
                <a16:creationId xmlns:a16="http://schemas.microsoft.com/office/drawing/2014/main" id="{2F5DB5B6-43F7-432F-8E46-964CF6B6DA2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17715" y="0"/>
            <a:ext cx="5777559" cy="4914090"/>
          </a:xfrm>
          <a:prstGeom prst="rect">
            <a:avLst/>
          </a:prstGeom>
        </p:spPr>
      </p:pic>
      <p:sp>
        <p:nvSpPr>
          <p:cNvPr id="10" name="TextBox 9">
            <a:extLst>
              <a:ext uri="{FF2B5EF4-FFF2-40B4-BE49-F238E27FC236}">
                <a16:creationId xmlns:a16="http://schemas.microsoft.com/office/drawing/2014/main" id="{32E79D6F-EE90-4A09-9A0A-2003ECC1F261}"/>
              </a:ext>
            </a:extLst>
          </p:cNvPr>
          <p:cNvSpPr txBox="1"/>
          <p:nvPr/>
        </p:nvSpPr>
        <p:spPr>
          <a:xfrm>
            <a:off x="8229600" y="5257800"/>
            <a:ext cx="3962400" cy="1477328"/>
          </a:xfrm>
          <a:prstGeom prst="rect">
            <a:avLst/>
          </a:prstGeom>
          <a:noFill/>
        </p:spPr>
        <p:txBody>
          <a:bodyPr wrap="square" rtlCol="0">
            <a:spAutoFit/>
          </a:bodyPr>
          <a:lstStyle/>
          <a:p>
            <a:r>
              <a:rPr lang="en-US" dirty="0">
                <a:solidFill>
                  <a:schemeClr val="bg1"/>
                </a:solidFill>
              </a:rPr>
              <a:t>Actual ciphertext: </a:t>
            </a:r>
            <a:r>
              <a:rPr lang="en-US" sz="1800" dirty="0">
                <a:solidFill>
                  <a:schemeClr val="bg1"/>
                </a:solidFill>
              </a:rPr>
              <a:t>VYUFEPVPWJBBKNOOGYHYXWGGSFFGPCENFSBMDZFSERQRZIJIQCWJFGPEWJZNYYSHIQGHUFLOWYWEFDVOWNWKYSVAXMNXHHVBQGZORQQKLH</a:t>
            </a:r>
            <a:endParaRPr lang="en-US" dirty="0">
              <a:solidFill>
                <a:schemeClr val="bg1"/>
              </a:solidFill>
            </a:endParaRPr>
          </a:p>
        </p:txBody>
      </p:sp>
    </p:spTree>
    <p:extLst>
      <p:ext uri="{BB962C8B-B14F-4D97-AF65-F5344CB8AC3E}">
        <p14:creationId xmlns:p14="http://schemas.microsoft.com/office/powerpoint/2010/main" val="260632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562C-0081-4619-8BC0-308221526637}"/>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Analysis</a:t>
            </a:r>
          </a:p>
        </p:txBody>
      </p:sp>
      <p:sp>
        <p:nvSpPr>
          <p:cNvPr id="3" name="Content Placeholder 2">
            <a:extLst>
              <a:ext uri="{FF2B5EF4-FFF2-40B4-BE49-F238E27FC236}">
                <a16:creationId xmlns:a16="http://schemas.microsoft.com/office/drawing/2014/main" id="{FDEEF54F-C57C-4411-B732-EFB400531640}"/>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 Known-plaintext attack is much more efficient than the scoring function based on 4-character sequence analysis.</a:t>
            </a:r>
          </a:p>
        </p:txBody>
      </p:sp>
      <p:pic>
        <p:nvPicPr>
          <p:cNvPr id="5" name="Picture 4" descr="A close-up of a magnifying glass&#10;&#10;Description automatically generated with low confidence">
            <a:extLst>
              <a:ext uri="{FF2B5EF4-FFF2-40B4-BE49-F238E27FC236}">
                <a16:creationId xmlns:a16="http://schemas.microsoft.com/office/drawing/2014/main" id="{37F07CBE-AA56-4A66-ADB0-EA97FDF427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511" r="31335"/>
          <a:stretch/>
        </p:blipFill>
        <p:spPr>
          <a:xfrm>
            <a:off x="4654296" y="10"/>
            <a:ext cx="7537703" cy="6857990"/>
          </a:xfrm>
          <a:prstGeom prst="rect">
            <a:avLst/>
          </a:prstGeom>
        </p:spPr>
      </p:pic>
    </p:spTree>
    <p:extLst>
      <p:ext uri="{BB962C8B-B14F-4D97-AF65-F5344CB8AC3E}">
        <p14:creationId xmlns:p14="http://schemas.microsoft.com/office/powerpoint/2010/main" val="3649224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6B32-E339-4D90-B8A1-2A258DE9C881}"/>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Analysis – Commercial </a:t>
            </a:r>
          </a:p>
        </p:txBody>
      </p:sp>
      <p:sp>
        <p:nvSpPr>
          <p:cNvPr id="7" name="TextBox 6">
            <a:extLst>
              <a:ext uri="{FF2B5EF4-FFF2-40B4-BE49-F238E27FC236}">
                <a16:creationId xmlns:a16="http://schemas.microsoft.com/office/drawing/2014/main" id="{1E854F91-8ABC-4A26-B18B-AE6A8F5EF6DF}"/>
              </a:ext>
            </a:extLst>
          </p:cNvPr>
          <p:cNvSpPr txBox="1"/>
          <p:nvPr/>
        </p:nvSpPr>
        <p:spPr>
          <a:xfrm>
            <a:off x="6064301" y="4905300"/>
            <a:ext cx="5493699" cy="1554485"/>
          </a:xfrm>
          <a:prstGeom prst="rect">
            <a:avLst/>
          </a:prstGeom>
        </p:spPr>
        <p:txBody>
          <a:bodyPr vert="horz" lIns="0" tIns="45720" rIns="0" bIns="45720" rtlCol="0" anchor="ctr">
            <a:normAutofit/>
          </a:bodyPr>
          <a:lstStyle/>
          <a:p>
            <a:pPr>
              <a:spcAft>
                <a:spcPts val="600"/>
              </a:spcAft>
              <a:buFont typeface="Calibri" panose="020F0502020204030204" pitchFamily="34" charset="0"/>
            </a:pPr>
            <a:r>
              <a:rPr lang="en-US" dirty="0">
                <a:solidFill>
                  <a:srgbClr val="FFFFFF"/>
                </a:solidFill>
              </a:rPr>
              <a:t>10 samples for each length</a:t>
            </a:r>
          </a:p>
        </p:txBody>
      </p:sp>
      <p:graphicFrame>
        <p:nvGraphicFramePr>
          <p:cNvPr id="6" name="Table 6">
            <a:extLst>
              <a:ext uri="{FF2B5EF4-FFF2-40B4-BE49-F238E27FC236}">
                <a16:creationId xmlns:a16="http://schemas.microsoft.com/office/drawing/2014/main" id="{A0A5C4E3-7AF6-45BC-AFE9-71506FD7DA12}"/>
              </a:ext>
            </a:extLst>
          </p:cNvPr>
          <p:cNvGraphicFramePr>
            <a:graphicFrameLocks noGrp="1"/>
          </p:cNvGraphicFramePr>
          <p:nvPr/>
        </p:nvGraphicFramePr>
        <p:xfrm>
          <a:off x="1405644" y="643538"/>
          <a:ext cx="9381811" cy="3557043"/>
        </p:xfrm>
        <a:graphic>
          <a:graphicData uri="http://schemas.openxmlformats.org/drawingml/2006/table">
            <a:tbl>
              <a:tblPr firstRow="1" bandRow="1">
                <a:tableStyleId>{5C22544A-7EE6-4342-B048-85BDC9FD1C3A}</a:tableStyleId>
              </a:tblPr>
              <a:tblGrid>
                <a:gridCol w="4273909">
                  <a:extLst>
                    <a:ext uri="{9D8B030D-6E8A-4147-A177-3AD203B41FA5}">
                      <a16:colId xmlns:a16="http://schemas.microsoft.com/office/drawing/2014/main" val="1495819572"/>
                    </a:ext>
                  </a:extLst>
                </a:gridCol>
                <a:gridCol w="5107902">
                  <a:extLst>
                    <a:ext uri="{9D8B030D-6E8A-4147-A177-3AD203B41FA5}">
                      <a16:colId xmlns:a16="http://schemas.microsoft.com/office/drawing/2014/main" val="1975380076"/>
                    </a:ext>
                  </a:extLst>
                </a:gridCol>
              </a:tblGrid>
              <a:tr h="508149">
                <a:tc>
                  <a:txBody>
                    <a:bodyPr/>
                    <a:lstStyle/>
                    <a:p>
                      <a:pPr algn="ctr"/>
                      <a:r>
                        <a:rPr lang="en-US" sz="2300" dirty="0"/>
                        <a:t>Length of ciphertext</a:t>
                      </a:r>
                    </a:p>
                  </a:txBody>
                  <a:tcPr marL="115488" marR="115488" marT="57744" marB="57744"/>
                </a:tc>
                <a:tc>
                  <a:txBody>
                    <a:bodyPr/>
                    <a:lstStyle/>
                    <a:p>
                      <a:pPr algn="ctr"/>
                      <a:r>
                        <a:rPr lang="en-US" sz="2300"/>
                        <a:t>Average execution time (s)</a:t>
                      </a:r>
                    </a:p>
                  </a:txBody>
                  <a:tcPr marL="115488" marR="115488" marT="57744" marB="57744"/>
                </a:tc>
                <a:extLst>
                  <a:ext uri="{0D108BD9-81ED-4DB2-BD59-A6C34878D82A}">
                    <a16:rowId xmlns:a16="http://schemas.microsoft.com/office/drawing/2014/main" val="4258490384"/>
                  </a:ext>
                </a:extLst>
              </a:tr>
              <a:tr h="508149">
                <a:tc>
                  <a:txBody>
                    <a:bodyPr/>
                    <a:lstStyle/>
                    <a:p>
                      <a:pPr algn="ctr"/>
                      <a:r>
                        <a:rPr lang="en-US" sz="2300" dirty="0"/>
                        <a:t>65</a:t>
                      </a:r>
                    </a:p>
                  </a:txBody>
                  <a:tcPr marL="115488" marR="115488" marT="57744" marB="57744"/>
                </a:tc>
                <a:tc>
                  <a:txBody>
                    <a:bodyPr/>
                    <a:lstStyle/>
                    <a:p>
                      <a:pPr algn="ctr"/>
                      <a:r>
                        <a:rPr lang="en-US" sz="2300" dirty="0"/>
                        <a:t>12.97</a:t>
                      </a:r>
                    </a:p>
                  </a:txBody>
                  <a:tcPr marL="115488" marR="115488" marT="57744" marB="57744"/>
                </a:tc>
                <a:extLst>
                  <a:ext uri="{0D108BD9-81ED-4DB2-BD59-A6C34878D82A}">
                    <a16:rowId xmlns:a16="http://schemas.microsoft.com/office/drawing/2014/main" val="2750520589"/>
                  </a:ext>
                </a:extLst>
              </a:tr>
              <a:tr h="508149">
                <a:tc>
                  <a:txBody>
                    <a:bodyPr/>
                    <a:lstStyle/>
                    <a:p>
                      <a:pPr algn="ctr"/>
                      <a:r>
                        <a:rPr lang="en-US" sz="2300" dirty="0"/>
                        <a:t>100</a:t>
                      </a:r>
                    </a:p>
                  </a:txBody>
                  <a:tcPr marL="115488" marR="115488" marT="57744" marB="57744"/>
                </a:tc>
                <a:tc>
                  <a:txBody>
                    <a:bodyPr/>
                    <a:lstStyle/>
                    <a:p>
                      <a:pPr algn="ctr"/>
                      <a:r>
                        <a:rPr lang="en-US" sz="2300" dirty="0"/>
                        <a:t>15.29</a:t>
                      </a:r>
                    </a:p>
                  </a:txBody>
                  <a:tcPr marL="115488" marR="115488" marT="57744" marB="57744"/>
                </a:tc>
                <a:extLst>
                  <a:ext uri="{0D108BD9-81ED-4DB2-BD59-A6C34878D82A}">
                    <a16:rowId xmlns:a16="http://schemas.microsoft.com/office/drawing/2014/main" val="740602646"/>
                  </a:ext>
                </a:extLst>
              </a:tr>
              <a:tr h="508149">
                <a:tc>
                  <a:txBody>
                    <a:bodyPr/>
                    <a:lstStyle/>
                    <a:p>
                      <a:pPr algn="ctr"/>
                      <a:r>
                        <a:rPr lang="en-US" sz="2300" dirty="0"/>
                        <a:t>150</a:t>
                      </a:r>
                    </a:p>
                  </a:txBody>
                  <a:tcPr marL="115488" marR="115488" marT="57744" marB="57744"/>
                </a:tc>
                <a:tc>
                  <a:txBody>
                    <a:bodyPr/>
                    <a:lstStyle/>
                    <a:p>
                      <a:pPr algn="ctr"/>
                      <a:r>
                        <a:rPr lang="en-US" sz="2300" dirty="0"/>
                        <a:t>22.36</a:t>
                      </a:r>
                    </a:p>
                  </a:txBody>
                  <a:tcPr marL="115488" marR="115488" marT="57744" marB="57744"/>
                </a:tc>
                <a:extLst>
                  <a:ext uri="{0D108BD9-81ED-4DB2-BD59-A6C34878D82A}">
                    <a16:rowId xmlns:a16="http://schemas.microsoft.com/office/drawing/2014/main" val="1133235860"/>
                  </a:ext>
                </a:extLst>
              </a:tr>
              <a:tr h="508149">
                <a:tc>
                  <a:txBody>
                    <a:bodyPr/>
                    <a:lstStyle/>
                    <a:p>
                      <a:pPr algn="ctr"/>
                      <a:r>
                        <a:rPr lang="en-US" sz="2300" dirty="0"/>
                        <a:t>200</a:t>
                      </a:r>
                    </a:p>
                  </a:txBody>
                  <a:tcPr marL="115488" marR="115488" marT="57744" marB="57744"/>
                </a:tc>
                <a:tc>
                  <a:txBody>
                    <a:bodyPr/>
                    <a:lstStyle/>
                    <a:p>
                      <a:pPr algn="ctr"/>
                      <a:r>
                        <a:rPr lang="en-US" sz="2300" dirty="0"/>
                        <a:t>32.49</a:t>
                      </a:r>
                    </a:p>
                  </a:txBody>
                  <a:tcPr marL="115488" marR="115488" marT="57744" marB="57744"/>
                </a:tc>
                <a:extLst>
                  <a:ext uri="{0D108BD9-81ED-4DB2-BD59-A6C34878D82A}">
                    <a16:rowId xmlns:a16="http://schemas.microsoft.com/office/drawing/2014/main" val="2987749463"/>
                  </a:ext>
                </a:extLst>
              </a:tr>
              <a:tr h="508149">
                <a:tc>
                  <a:txBody>
                    <a:bodyPr/>
                    <a:lstStyle/>
                    <a:p>
                      <a:pPr algn="ctr"/>
                      <a:r>
                        <a:rPr lang="en-US" sz="2300" dirty="0"/>
                        <a:t>250</a:t>
                      </a:r>
                    </a:p>
                  </a:txBody>
                  <a:tcPr marL="115488" marR="115488" marT="57744" marB="57744"/>
                </a:tc>
                <a:tc>
                  <a:txBody>
                    <a:bodyPr/>
                    <a:lstStyle/>
                    <a:p>
                      <a:pPr algn="ctr"/>
                      <a:r>
                        <a:rPr lang="en-US" sz="2300" dirty="0"/>
                        <a:t>40.16</a:t>
                      </a:r>
                    </a:p>
                  </a:txBody>
                  <a:tcPr marL="115488" marR="115488" marT="57744" marB="57744"/>
                </a:tc>
                <a:extLst>
                  <a:ext uri="{0D108BD9-81ED-4DB2-BD59-A6C34878D82A}">
                    <a16:rowId xmlns:a16="http://schemas.microsoft.com/office/drawing/2014/main" val="181954794"/>
                  </a:ext>
                </a:extLst>
              </a:tr>
              <a:tr h="508149">
                <a:tc>
                  <a:txBody>
                    <a:bodyPr/>
                    <a:lstStyle/>
                    <a:p>
                      <a:pPr algn="ctr"/>
                      <a:r>
                        <a:rPr lang="en-US" sz="2300" dirty="0"/>
                        <a:t>300</a:t>
                      </a:r>
                    </a:p>
                  </a:txBody>
                  <a:tcPr marL="115488" marR="115488" marT="57744" marB="57744"/>
                </a:tc>
                <a:tc>
                  <a:txBody>
                    <a:bodyPr/>
                    <a:lstStyle/>
                    <a:p>
                      <a:pPr algn="ctr"/>
                      <a:r>
                        <a:rPr lang="en-US" sz="2300" dirty="0"/>
                        <a:t>45.11</a:t>
                      </a:r>
                    </a:p>
                  </a:txBody>
                  <a:tcPr marL="115488" marR="115488" marT="57744" marB="57744"/>
                </a:tc>
                <a:extLst>
                  <a:ext uri="{0D108BD9-81ED-4DB2-BD59-A6C34878D82A}">
                    <a16:rowId xmlns:a16="http://schemas.microsoft.com/office/drawing/2014/main" val="3930139083"/>
                  </a:ext>
                </a:extLst>
              </a:tr>
            </a:tbl>
          </a:graphicData>
        </a:graphic>
      </p:graphicFrame>
    </p:spTree>
    <p:extLst>
      <p:ext uri="{BB962C8B-B14F-4D97-AF65-F5344CB8AC3E}">
        <p14:creationId xmlns:p14="http://schemas.microsoft.com/office/powerpoint/2010/main" val="543787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A43D195B-F857-48C7-A617-F644B8850BC2}"/>
              </a:ext>
            </a:extLst>
          </p:cNvPr>
          <p:cNvPicPr>
            <a:picLocks noChangeAspect="1"/>
          </p:cNvPicPr>
          <p:nvPr/>
        </p:nvPicPr>
        <p:blipFill>
          <a:blip r:embed="rId2"/>
          <a:stretch>
            <a:fillRect/>
          </a:stretch>
        </p:blipFill>
        <p:spPr>
          <a:xfrm>
            <a:off x="2477964" y="643538"/>
            <a:ext cx="7237172" cy="3618586"/>
          </a:xfrm>
          <a:prstGeom prst="rect">
            <a:avLst/>
          </a:prstGeom>
        </p:spPr>
      </p:pic>
      <p:sp>
        <p:nvSpPr>
          <p:cNvPr id="2" name="Title 1">
            <a:extLst>
              <a:ext uri="{FF2B5EF4-FFF2-40B4-BE49-F238E27FC236}">
                <a16:creationId xmlns:a16="http://schemas.microsoft.com/office/drawing/2014/main" id="{BFF30A27-9A04-4D60-BBE4-F1E5D6BD53E7}"/>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a:solidFill>
                  <a:srgbClr val="FFFFFF"/>
                </a:solidFill>
              </a:rPr>
              <a:t>Time versus length - Commercial</a:t>
            </a:r>
          </a:p>
        </p:txBody>
      </p:sp>
      <p:sp>
        <p:nvSpPr>
          <p:cNvPr id="6" name="TextBox 5">
            <a:extLst>
              <a:ext uri="{FF2B5EF4-FFF2-40B4-BE49-F238E27FC236}">
                <a16:creationId xmlns:a16="http://schemas.microsoft.com/office/drawing/2014/main" id="{6100EDE5-BCC1-4852-B943-7253832F6EB4}"/>
              </a:ext>
            </a:extLst>
          </p:cNvPr>
          <p:cNvSpPr txBox="1"/>
          <p:nvPr/>
        </p:nvSpPr>
        <p:spPr>
          <a:xfrm>
            <a:off x="8353887" y="5381352"/>
            <a:ext cx="3400141" cy="646331"/>
          </a:xfrm>
          <a:prstGeom prst="rect">
            <a:avLst/>
          </a:prstGeom>
          <a:noFill/>
        </p:spPr>
        <p:txBody>
          <a:bodyPr wrap="square" rtlCol="0">
            <a:spAutoFit/>
          </a:bodyPr>
          <a:lstStyle/>
          <a:p>
            <a:r>
              <a:rPr lang="en-US" b="1" dirty="0">
                <a:solidFill>
                  <a:schemeClr val="bg1"/>
                </a:solidFill>
              </a:rPr>
              <a:t>Exponential growth as length increases</a:t>
            </a:r>
          </a:p>
        </p:txBody>
      </p:sp>
    </p:spTree>
    <p:extLst>
      <p:ext uri="{BB962C8B-B14F-4D97-AF65-F5344CB8AC3E}">
        <p14:creationId xmlns:p14="http://schemas.microsoft.com/office/powerpoint/2010/main" val="1533668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296C-9E28-4757-ABB1-0213782A80EC}"/>
              </a:ext>
            </a:extLst>
          </p:cNvPr>
          <p:cNvSpPr>
            <a:spLocks noGrp="1"/>
          </p:cNvSpPr>
          <p:nvPr>
            <p:ph type="title"/>
          </p:nvPr>
        </p:nvSpPr>
        <p:spPr>
          <a:xfrm>
            <a:off x="643467" y="634946"/>
            <a:ext cx="3689094" cy="5055904"/>
          </a:xfrm>
        </p:spPr>
        <p:txBody>
          <a:bodyPr anchor="ctr">
            <a:normAutofit/>
          </a:bodyPr>
          <a:lstStyle/>
          <a:p>
            <a:pPr algn="r"/>
            <a:r>
              <a:rPr lang="en-US" dirty="0"/>
              <a:t>Index</a:t>
            </a:r>
          </a:p>
        </p:txBody>
      </p:sp>
      <p:graphicFrame>
        <p:nvGraphicFramePr>
          <p:cNvPr id="5" name="Content Placeholder 2">
            <a:extLst>
              <a:ext uri="{FF2B5EF4-FFF2-40B4-BE49-F238E27FC236}">
                <a16:creationId xmlns:a16="http://schemas.microsoft.com/office/drawing/2014/main" id="{356F9119-200E-449E-8D6B-C44985C2B60B}"/>
              </a:ext>
            </a:extLst>
          </p:cNvPr>
          <p:cNvGraphicFramePr>
            <a:graphicFrameLocks noGrp="1"/>
          </p:cNvGraphicFramePr>
          <p:nvPr>
            <p:ph idx="1"/>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41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9156-4E26-471A-A7B8-860036E31BBE}"/>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Analysis – Military</a:t>
            </a:r>
          </a:p>
        </p:txBody>
      </p:sp>
      <p:sp>
        <p:nvSpPr>
          <p:cNvPr id="3" name="Content Placeholder 2">
            <a:extLst>
              <a:ext uri="{FF2B5EF4-FFF2-40B4-BE49-F238E27FC236}">
                <a16:creationId xmlns:a16="http://schemas.microsoft.com/office/drawing/2014/main" id="{D725F418-BB1C-40F8-8385-31F149BEBD38}"/>
              </a:ext>
            </a:extLst>
          </p:cNvPr>
          <p:cNvSpPr>
            <a:spLocks noGrp="1"/>
          </p:cNvSpPr>
          <p:nvPr>
            <p:ph idx="1"/>
          </p:nvPr>
        </p:nvSpPr>
        <p:spPr>
          <a:xfrm>
            <a:off x="8288040" y="4928681"/>
            <a:ext cx="3271059" cy="1495139"/>
          </a:xfrm>
        </p:spPr>
        <p:txBody>
          <a:bodyPr vert="horz" lIns="91440" tIns="45720" rIns="91440" bIns="45720" rtlCol="0" anchor="ctr">
            <a:normAutofit/>
          </a:bodyPr>
          <a:lstStyle/>
          <a:p>
            <a:pPr marL="0" indent="0">
              <a:lnSpc>
                <a:spcPct val="100000"/>
              </a:lnSpc>
              <a:buNone/>
            </a:pPr>
            <a:r>
              <a:rPr lang="en-US" sz="1800" cap="all" spc="200">
                <a:solidFill>
                  <a:srgbClr val="FFFFFF"/>
                </a:solidFill>
              </a:rPr>
              <a:t>10 samples for each length  </a:t>
            </a:r>
          </a:p>
        </p:txBody>
      </p:sp>
      <p:graphicFrame>
        <p:nvGraphicFramePr>
          <p:cNvPr id="4" name="Table 6">
            <a:extLst>
              <a:ext uri="{FF2B5EF4-FFF2-40B4-BE49-F238E27FC236}">
                <a16:creationId xmlns:a16="http://schemas.microsoft.com/office/drawing/2014/main" id="{AF4ADF0A-28F2-44B4-97B7-F93860799744}"/>
              </a:ext>
            </a:extLst>
          </p:cNvPr>
          <p:cNvGraphicFramePr>
            <a:graphicFrameLocks noGrp="1"/>
          </p:cNvGraphicFramePr>
          <p:nvPr/>
        </p:nvGraphicFramePr>
        <p:xfrm>
          <a:off x="1271644" y="643538"/>
          <a:ext cx="9649813" cy="3618587"/>
        </p:xfrm>
        <a:graphic>
          <a:graphicData uri="http://schemas.openxmlformats.org/drawingml/2006/table">
            <a:tbl>
              <a:tblPr firstRow="1" bandRow="1">
                <a:tableStyleId>{5C22544A-7EE6-4342-B048-85BDC9FD1C3A}</a:tableStyleId>
              </a:tblPr>
              <a:tblGrid>
                <a:gridCol w="4395998">
                  <a:extLst>
                    <a:ext uri="{9D8B030D-6E8A-4147-A177-3AD203B41FA5}">
                      <a16:colId xmlns:a16="http://schemas.microsoft.com/office/drawing/2014/main" val="1495819572"/>
                    </a:ext>
                  </a:extLst>
                </a:gridCol>
                <a:gridCol w="5253815">
                  <a:extLst>
                    <a:ext uri="{9D8B030D-6E8A-4147-A177-3AD203B41FA5}">
                      <a16:colId xmlns:a16="http://schemas.microsoft.com/office/drawing/2014/main" val="1975380076"/>
                    </a:ext>
                  </a:extLst>
                </a:gridCol>
              </a:tblGrid>
              <a:tr h="516941">
                <a:tc>
                  <a:txBody>
                    <a:bodyPr/>
                    <a:lstStyle/>
                    <a:p>
                      <a:pPr algn="ctr"/>
                      <a:r>
                        <a:rPr lang="en-US" sz="2400" dirty="0"/>
                        <a:t>Length of ciphertext</a:t>
                      </a:r>
                    </a:p>
                  </a:txBody>
                  <a:tcPr marL="118787" marR="118787" marT="59394" marB="59394"/>
                </a:tc>
                <a:tc>
                  <a:txBody>
                    <a:bodyPr/>
                    <a:lstStyle/>
                    <a:p>
                      <a:pPr algn="ctr"/>
                      <a:r>
                        <a:rPr lang="en-US" sz="2400"/>
                        <a:t>Average execution time (s)</a:t>
                      </a:r>
                    </a:p>
                  </a:txBody>
                  <a:tcPr marL="118787" marR="118787" marT="59394" marB="59394"/>
                </a:tc>
                <a:extLst>
                  <a:ext uri="{0D108BD9-81ED-4DB2-BD59-A6C34878D82A}">
                    <a16:rowId xmlns:a16="http://schemas.microsoft.com/office/drawing/2014/main" val="4258490384"/>
                  </a:ext>
                </a:extLst>
              </a:tr>
              <a:tr h="516941">
                <a:tc>
                  <a:txBody>
                    <a:bodyPr/>
                    <a:lstStyle/>
                    <a:p>
                      <a:pPr algn="ctr"/>
                      <a:r>
                        <a:rPr lang="en-US" sz="2400" dirty="0"/>
                        <a:t>65</a:t>
                      </a:r>
                    </a:p>
                  </a:txBody>
                  <a:tcPr marL="118787" marR="118787" marT="59394" marB="59394"/>
                </a:tc>
                <a:tc>
                  <a:txBody>
                    <a:bodyPr/>
                    <a:lstStyle/>
                    <a:p>
                      <a:pPr algn="ctr"/>
                      <a:r>
                        <a:rPr lang="en-US" sz="2400" dirty="0"/>
                        <a:t>10.47</a:t>
                      </a:r>
                    </a:p>
                  </a:txBody>
                  <a:tcPr marL="118787" marR="118787" marT="59394" marB="59394"/>
                </a:tc>
                <a:extLst>
                  <a:ext uri="{0D108BD9-81ED-4DB2-BD59-A6C34878D82A}">
                    <a16:rowId xmlns:a16="http://schemas.microsoft.com/office/drawing/2014/main" val="2750520589"/>
                  </a:ext>
                </a:extLst>
              </a:tr>
              <a:tr h="516941">
                <a:tc>
                  <a:txBody>
                    <a:bodyPr/>
                    <a:lstStyle/>
                    <a:p>
                      <a:pPr algn="ctr"/>
                      <a:r>
                        <a:rPr lang="en-US" sz="2400" dirty="0"/>
                        <a:t>100</a:t>
                      </a:r>
                    </a:p>
                  </a:txBody>
                  <a:tcPr marL="118787" marR="118787" marT="59394" marB="59394"/>
                </a:tc>
                <a:tc>
                  <a:txBody>
                    <a:bodyPr/>
                    <a:lstStyle/>
                    <a:p>
                      <a:pPr algn="ctr"/>
                      <a:r>
                        <a:rPr lang="en-US" sz="2400" dirty="0"/>
                        <a:t>18.22</a:t>
                      </a:r>
                    </a:p>
                  </a:txBody>
                  <a:tcPr marL="118787" marR="118787" marT="59394" marB="59394"/>
                </a:tc>
                <a:extLst>
                  <a:ext uri="{0D108BD9-81ED-4DB2-BD59-A6C34878D82A}">
                    <a16:rowId xmlns:a16="http://schemas.microsoft.com/office/drawing/2014/main" val="740602646"/>
                  </a:ext>
                </a:extLst>
              </a:tr>
              <a:tr h="516941">
                <a:tc>
                  <a:txBody>
                    <a:bodyPr/>
                    <a:lstStyle/>
                    <a:p>
                      <a:pPr algn="ctr"/>
                      <a:r>
                        <a:rPr lang="en-US" sz="2400" dirty="0"/>
                        <a:t>150</a:t>
                      </a:r>
                    </a:p>
                  </a:txBody>
                  <a:tcPr marL="118787" marR="118787" marT="59394" marB="59394"/>
                </a:tc>
                <a:tc>
                  <a:txBody>
                    <a:bodyPr/>
                    <a:lstStyle/>
                    <a:p>
                      <a:pPr algn="ctr"/>
                      <a:r>
                        <a:rPr lang="en-US" sz="2400" dirty="0"/>
                        <a:t>20.15</a:t>
                      </a:r>
                    </a:p>
                  </a:txBody>
                  <a:tcPr marL="118787" marR="118787" marT="59394" marB="59394"/>
                </a:tc>
                <a:extLst>
                  <a:ext uri="{0D108BD9-81ED-4DB2-BD59-A6C34878D82A}">
                    <a16:rowId xmlns:a16="http://schemas.microsoft.com/office/drawing/2014/main" val="1133235860"/>
                  </a:ext>
                </a:extLst>
              </a:tr>
              <a:tr h="516941">
                <a:tc>
                  <a:txBody>
                    <a:bodyPr/>
                    <a:lstStyle/>
                    <a:p>
                      <a:pPr algn="ctr"/>
                      <a:r>
                        <a:rPr lang="en-US" sz="2400" dirty="0"/>
                        <a:t>200</a:t>
                      </a:r>
                    </a:p>
                  </a:txBody>
                  <a:tcPr marL="118787" marR="118787" marT="59394" marB="59394"/>
                </a:tc>
                <a:tc>
                  <a:txBody>
                    <a:bodyPr/>
                    <a:lstStyle/>
                    <a:p>
                      <a:pPr algn="ctr"/>
                      <a:r>
                        <a:rPr lang="en-US" sz="2400" dirty="0"/>
                        <a:t>24.62</a:t>
                      </a:r>
                    </a:p>
                  </a:txBody>
                  <a:tcPr marL="118787" marR="118787" marT="59394" marB="59394"/>
                </a:tc>
                <a:extLst>
                  <a:ext uri="{0D108BD9-81ED-4DB2-BD59-A6C34878D82A}">
                    <a16:rowId xmlns:a16="http://schemas.microsoft.com/office/drawing/2014/main" val="2987749463"/>
                  </a:ext>
                </a:extLst>
              </a:tr>
              <a:tr h="516941">
                <a:tc>
                  <a:txBody>
                    <a:bodyPr/>
                    <a:lstStyle/>
                    <a:p>
                      <a:pPr algn="ctr"/>
                      <a:r>
                        <a:rPr lang="en-US" sz="2400" dirty="0"/>
                        <a:t>250</a:t>
                      </a:r>
                    </a:p>
                  </a:txBody>
                  <a:tcPr marL="118787" marR="118787" marT="59394" marB="59394"/>
                </a:tc>
                <a:tc>
                  <a:txBody>
                    <a:bodyPr/>
                    <a:lstStyle/>
                    <a:p>
                      <a:pPr algn="ctr"/>
                      <a:r>
                        <a:rPr lang="en-US" sz="2400" dirty="0"/>
                        <a:t>41.39</a:t>
                      </a:r>
                    </a:p>
                  </a:txBody>
                  <a:tcPr marL="118787" marR="118787" marT="59394" marB="59394"/>
                </a:tc>
                <a:extLst>
                  <a:ext uri="{0D108BD9-81ED-4DB2-BD59-A6C34878D82A}">
                    <a16:rowId xmlns:a16="http://schemas.microsoft.com/office/drawing/2014/main" val="181954794"/>
                  </a:ext>
                </a:extLst>
              </a:tr>
              <a:tr h="516941">
                <a:tc>
                  <a:txBody>
                    <a:bodyPr/>
                    <a:lstStyle/>
                    <a:p>
                      <a:pPr algn="ctr"/>
                      <a:r>
                        <a:rPr lang="en-US" sz="2400" dirty="0"/>
                        <a:t>300</a:t>
                      </a:r>
                    </a:p>
                  </a:txBody>
                  <a:tcPr marL="118787" marR="118787" marT="59394" marB="59394"/>
                </a:tc>
                <a:tc>
                  <a:txBody>
                    <a:bodyPr/>
                    <a:lstStyle/>
                    <a:p>
                      <a:pPr algn="ctr"/>
                      <a:r>
                        <a:rPr lang="en-US" sz="2400" dirty="0"/>
                        <a:t>42.72</a:t>
                      </a:r>
                    </a:p>
                  </a:txBody>
                  <a:tcPr marL="118787" marR="118787" marT="59394" marB="59394"/>
                </a:tc>
                <a:extLst>
                  <a:ext uri="{0D108BD9-81ED-4DB2-BD59-A6C34878D82A}">
                    <a16:rowId xmlns:a16="http://schemas.microsoft.com/office/drawing/2014/main" val="3930139083"/>
                  </a:ext>
                </a:extLst>
              </a:tr>
            </a:tbl>
          </a:graphicData>
        </a:graphic>
      </p:graphicFrame>
    </p:spTree>
    <p:extLst>
      <p:ext uri="{BB962C8B-B14F-4D97-AF65-F5344CB8AC3E}">
        <p14:creationId xmlns:p14="http://schemas.microsoft.com/office/powerpoint/2010/main" val="1159020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C55D6F1-6252-4530-BCF7-76CE794800D6}"/>
              </a:ext>
            </a:extLst>
          </p:cNvPr>
          <p:cNvPicPr>
            <a:picLocks noChangeAspect="1"/>
          </p:cNvPicPr>
          <p:nvPr/>
        </p:nvPicPr>
        <p:blipFill>
          <a:blip r:embed="rId2"/>
          <a:stretch>
            <a:fillRect/>
          </a:stretch>
        </p:blipFill>
        <p:spPr>
          <a:xfrm>
            <a:off x="2761447" y="643538"/>
            <a:ext cx="6670205" cy="3618586"/>
          </a:xfrm>
          <a:prstGeom prst="rect">
            <a:avLst/>
          </a:prstGeom>
        </p:spPr>
      </p:pic>
      <p:sp>
        <p:nvSpPr>
          <p:cNvPr id="2" name="Title 1">
            <a:extLst>
              <a:ext uri="{FF2B5EF4-FFF2-40B4-BE49-F238E27FC236}">
                <a16:creationId xmlns:a16="http://schemas.microsoft.com/office/drawing/2014/main" id="{E2AD4CB9-7376-4865-8BD8-C40691B5C272}"/>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a:solidFill>
                  <a:srgbClr val="FFFFFF"/>
                </a:solidFill>
              </a:rPr>
              <a:t>Time versus length – Military</a:t>
            </a:r>
          </a:p>
        </p:txBody>
      </p:sp>
      <p:sp>
        <p:nvSpPr>
          <p:cNvPr id="6" name="TextBox 5">
            <a:extLst>
              <a:ext uri="{FF2B5EF4-FFF2-40B4-BE49-F238E27FC236}">
                <a16:creationId xmlns:a16="http://schemas.microsoft.com/office/drawing/2014/main" id="{916C8E3B-A98A-47A8-B146-029E3852E6C6}"/>
              </a:ext>
            </a:extLst>
          </p:cNvPr>
          <p:cNvSpPr txBox="1"/>
          <p:nvPr/>
        </p:nvSpPr>
        <p:spPr>
          <a:xfrm>
            <a:off x="8291162" y="5237825"/>
            <a:ext cx="3213692" cy="646331"/>
          </a:xfrm>
          <a:prstGeom prst="rect">
            <a:avLst/>
          </a:prstGeom>
          <a:noFill/>
        </p:spPr>
        <p:txBody>
          <a:bodyPr wrap="square" rtlCol="0">
            <a:spAutoFit/>
          </a:bodyPr>
          <a:lstStyle/>
          <a:p>
            <a:r>
              <a:rPr lang="en-US" b="1" dirty="0">
                <a:solidFill>
                  <a:schemeClr val="bg1"/>
                </a:solidFill>
              </a:rPr>
              <a:t>Exponential growth as length increases</a:t>
            </a:r>
          </a:p>
        </p:txBody>
      </p:sp>
    </p:spTree>
    <p:extLst>
      <p:ext uri="{BB962C8B-B14F-4D97-AF65-F5344CB8AC3E}">
        <p14:creationId xmlns:p14="http://schemas.microsoft.com/office/powerpoint/2010/main" val="185444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ypewriter on a table&#10;&#10;Description automatically generated with medium confidence">
            <a:extLst>
              <a:ext uri="{FF2B5EF4-FFF2-40B4-BE49-F238E27FC236}">
                <a16:creationId xmlns:a16="http://schemas.microsoft.com/office/drawing/2014/main" id="{16A864BB-A092-4750-BD3B-22424DAE9374}"/>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6BC6C9D-1250-485F-B7FE-D66E888DCD9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Enigma</a:t>
            </a:r>
          </a:p>
        </p:txBody>
      </p:sp>
    </p:spTree>
    <p:extLst>
      <p:ext uri="{BB962C8B-B14F-4D97-AF65-F5344CB8AC3E}">
        <p14:creationId xmlns:p14="http://schemas.microsoft.com/office/powerpoint/2010/main" val="100847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B20C-4A3B-4FD5-92D5-A9889B5072F8}"/>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8000">
                <a:solidFill>
                  <a:schemeClr val="tx1">
                    <a:lumMod val="85000"/>
                    <a:lumOff val="15000"/>
                  </a:schemeClr>
                </a:solidFill>
              </a:rPr>
              <a:t>Enigma</a:t>
            </a:r>
          </a:p>
        </p:txBody>
      </p:sp>
      <p:sp>
        <p:nvSpPr>
          <p:cNvPr id="3" name="Content Placeholder 2">
            <a:extLst>
              <a:ext uri="{FF2B5EF4-FFF2-40B4-BE49-F238E27FC236}">
                <a16:creationId xmlns:a16="http://schemas.microsoft.com/office/drawing/2014/main" id="{08BB48EF-0187-4D76-90D3-CE45A15DF7B4}"/>
              </a:ext>
            </a:extLst>
          </p:cNvPr>
          <p:cNvSpPr>
            <a:spLocks noGrp="1"/>
          </p:cNvSpPr>
          <p:nvPr>
            <p:ph idx="1"/>
          </p:nvPr>
        </p:nvSpPr>
        <p:spPr>
          <a:xfrm>
            <a:off x="6729999" y="4455621"/>
            <a:ext cx="4829101" cy="1238616"/>
          </a:xfrm>
        </p:spPr>
        <p:txBody>
          <a:bodyPr vert="horz" lIns="91440" tIns="45720" rIns="91440" bIns="45720" rtlCol="0">
            <a:normAutofit/>
          </a:bodyPr>
          <a:lstStyle/>
          <a:p>
            <a:pPr marL="0" indent="0">
              <a:lnSpc>
                <a:spcPct val="90000"/>
              </a:lnSpc>
              <a:buNone/>
            </a:pPr>
            <a:r>
              <a:rPr lang="en-US" sz="2000" cap="all" spc="200">
                <a:solidFill>
                  <a:schemeClr val="tx1"/>
                </a:solidFill>
              </a:rPr>
              <a:t> The machine  Arthur Scherbius built was 13.5 ✕ 11 ✕ 6 inches, but it weighed a hefty 26 pounds.</a:t>
            </a:r>
          </a:p>
        </p:txBody>
      </p:sp>
      <p:pic>
        <p:nvPicPr>
          <p:cNvPr id="5" name="Picture 4" descr="Diagram&#10;&#10;Description automatically generated">
            <a:extLst>
              <a:ext uri="{FF2B5EF4-FFF2-40B4-BE49-F238E27FC236}">
                <a16:creationId xmlns:a16="http://schemas.microsoft.com/office/drawing/2014/main" id="{F9ECDBC3-EED2-4F7A-A4A5-A00E6BEF2079}"/>
              </a:ext>
            </a:extLst>
          </p:cNvPr>
          <p:cNvPicPr>
            <a:picLocks noChangeAspect="1"/>
          </p:cNvPicPr>
          <p:nvPr/>
        </p:nvPicPr>
        <p:blipFill rotWithShape="1">
          <a:blip r:embed="rId2"/>
          <a:srcRect t="3453" b="3454"/>
          <a:stretch/>
        </p:blipFill>
        <p:spPr>
          <a:xfrm>
            <a:off x="1" y="10"/>
            <a:ext cx="6096000" cy="6857990"/>
          </a:xfrm>
          <a:prstGeom prst="rect">
            <a:avLst/>
          </a:prstGeom>
        </p:spPr>
      </p:pic>
    </p:spTree>
    <p:extLst>
      <p:ext uri="{BB962C8B-B14F-4D97-AF65-F5344CB8AC3E}">
        <p14:creationId xmlns:p14="http://schemas.microsoft.com/office/powerpoint/2010/main" val="348690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4E24-A572-4B75-A5CF-9BACACE986AA}"/>
              </a:ext>
            </a:extLst>
          </p:cNvPr>
          <p:cNvSpPr>
            <a:spLocks noGrp="1"/>
          </p:cNvSpPr>
          <p:nvPr>
            <p:ph type="title"/>
          </p:nvPr>
        </p:nvSpPr>
        <p:spPr>
          <a:xfrm>
            <a:off x="878911" y="643468"/>
            <a:ext cx="3177847" cy="1674180"/>
          </a:xfrm>
        </p:spPr>
        <p:txBody>
          <a:bodyPr>
            <a:normAutofit/>
          </a:bodyPr>
          <a:lstStyle/>
          <a:p>
            <a:r>
              <a:rPr lang="en-US" sz="4000"/>
              <a:t>Enigma </a:t>
            </a:r>
          </a:p>
        </p:txBody>
      </p:sp>
      <p:sp>
        <p:nvSpPr>
          <p:cNvPr id="3" name="Content Placeholder 2">
            <a:extLst>
              <a:ext uri="{FF2B5EF4-FFF2-40B4-BE49-F238E27FC236}">
                <a16:creationId xmlns:a16="http://schemas.microsoft.com/office/drawing/2014/main" id="{A936BD02-D82C-4A2F-8862-01F6410FBB64}"/>
              </a:ext>
            </a:extLst>
          </p:cNvPr>
          <p:cNvSpPr>
            <a:spLocks noGrp="1"/>
          </p:cNvSpPr>
          <p:nvPr>
            <p:ph idx="1"/>
          </p:nvPr>
        </p:nvSpPr>
        <p:spPr>
          <a:xfrm>
            <a:off x="858064" y="2639380"/>
            <a:ext cx="3205049" cy="3229714"/>
          </a:xfrm>
        </p:spPr>
        <p:txBody>
          <a:bodyPr>
            <a:normAutofit/>
          </a:bodyPr>
          <a:lstStyle/>
          <a:p>
            <a:r>
              <a:rPr lang="en-US"/>
              <a:t> How daily settings were communicated</a:t>
            </a:r>
            <a:endParaRPr lang="en-US" dirty="0"/>
          </a:p>
        </p:txBody>
      </p:sp>
      <p:pic>
        <p:nvPicPr>
          <p:cNvPr id="5" name="Picture 4" descr="Table&#10;&#10;Description automatically generated">
            <a:extLst>
              <a:ext uri="{FF2B5EF4-FFF2-40B4-BE49-F238E27FC236}">
                <a16:creationId xmlns:a16="http://schemas.microsoft.com/office/drawing/2014/main" id="{A393D667-007A-4182-97EA-F30063674C5B}"/>
              </a:ext>
            </a:extLst>
          </p:cNvPr>
          <p:cNvPicPr>
            <a:picLocks noChangeAspect="1"/>
          </p:cNvPicPr>
          <p:nvPr/>
        </p:nvPicPr>
        <p:blipFill>
          <a:blip r:embed="rId2"/>
          <a:stretch>
            <a:fillRect/>
          </a:stretch>
        </p:blipFill>
        <p:spPr>
          <a:xfrm>
            <a:off x="4653447" y="800802"/>
            <a:ext cx="6892560" cy="4910948"/>
          </a:xfrm>
          <a:prstGeom prst="rect">
            <a:avLst/>
          </a:prstGeom>
        </p:spPr>
      </p:pic>
    </p:spTree>
    <p:extLst>
      <p:ext uri="{BB962C8B-B14F-4D97-AF65-F5344CB8AC3E}">
        <p14:creationId xmlns:p14="http://schemas.microsoft.com/office/powerpoint/2010/main" val="261201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AD1D-7507-4147-956B-4518005F6EBA}"/>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Facts</a:t>
            </a:r>
          </a:p>
        </p:txBody>
      </p:sp>
      <p:sp>
        <p:nvSpPr>
          <p:cNvPr id="25" name="Content Placeholder 2">
            <a:extLst>
              <a:ext uri="{FF2B5EF4-FFF2-40B4-BE49-F238E27FC236}">
                <a16:creationId xmlns:a16="http://schemas.microsoft.com/office/drawing/2014/main" id="{2A6827D2-1F5F-4397-B001-D716157EAE18}"/>
              </a:ext>
            </a:extLst>
          </p:cNvPr>
          <p:cNvSpPr>
            <a:spLocks noGrp="1"/>
          </p:cNvSpPr>
          <p:nvPr>
            <p:ph idx="1"/>
          </p:nvPr>
        </p:nvSpPr>
        <p:spPr>
          <a:xfrm>
            <a:off x="1096963" y="2675694"/>
            <a:ext cx="10058400" cy="3193294"/>
          </a:xfrm>
        </p:spPr>
        <p:txBody>
          <a:bodyPr>
            <a:normAutofit/>
          </a:bodyPr>
          <a:lstStyle/>
          <a:p>
            <a:r>
              <a:rPr lang="en-US" dirty="0"/>
              <a:t> Under a very unrealistic assumption: We assume that computer tests 20 million Enigma keys/s; each key check consumes 100 cycles on a 2.4 GHz processor.</a:t>
            </a:r>
          </a:p>
          <a:p>
            <a:r>
              <a:rPr lang="en-US" dirty="0"/>
              <a:t> </a:t>
            </a:r>
            <a:r>
              <a:rPr lang="en-US" b="1" dirty="0"/>
              <a:t>Breaking Enigma would require: 2.5e+5  years to obtain one correct setting.</a:t>
            </a:r>
          </a:p>
          <a:p>
            <a:r>
              <a:rPr lang="en-US" dirty="0"/>
              <a:t> Complexity of Enigma: 2^77</a:t>
            </a:r>
          </a:p>
          <a:p>
            <a:r>
              <a:rPr lang="en-US" dirty="0"/>
              <a:t> Complexity of Data Encryption Standard (DES): 2^56</a:t>
            </a:r>
          </a:p>
          <a:p>
            <a:r>
              <a:rPr lang="en-US" sz="2000" cap="all" spc="200" dirty="0">
                <a:solidFill>
                  <a:srgbClr val="FFFFFF"/>
                </a:solidFill>
              </a:rPr>
              <a:t>≈10,000,000,000,000,000 = 17,576 * 6 * 100,391,791,500</a:t>
            </a:r>
          </a:p>
          <a:p>
            <a:endParaRPr lang="en-US" dirty="0"/>
          </a:p>
        </p:txBody>
      </p:sp>
    </p:spTree>
    <p:extLst>
      <p:ext uri="{BB962C8B-B14F-4D97-AF65-F5344CB8AC3E}">
        <p14:creationId xmlns:p14="http://schemas.microsoft.com/office/powerpoint/2010/main" val="391462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Used machine parts">
            <a:extLst>
              <a:ext uri="{FF2B5EF4-FFF2-40B4-BE49-F238E27FC236}">
                <a16:creationId xmlns:a16="http://schemas.microsoft.com/office/drawing/2014/main" id="{AB642066-0020-4E42-B326-EB9A049D52C1}"/>
              </a:ext>
            </a:extLst>
          </p:cNvPr>
          <p:cNvPicPr>
            <a:picLocks noChangeAspect="1"/>
          </p:cNvPicPr>
          <p:nvPr/>
        </p:nvPicPr>
        <p:blipFill rotWithShape="1">
          <a:blip r:embed="rId2"/>
          <a:srcRect t="8771" b="696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94C27E0-3196-487B-A0AC-C464FF0DC713}"/>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Encryption</a:t>
            </a:r>
          </a:p>
        </p:txBody>
      </p:sp>
    </p:spTree>
    <p:extLst>
      <p:ext uri="{BB962C8B-B14F-4D97-AF65-F5344CB8AC3E}">
        <p14:creationId xmlns:p14="http://schemas.microsoft.com/office/powerpoint/2010/main" val="427974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43B7-3FC4-40B2-958B-E9504F79AF31}"/>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Encryption – Example (Video)</a:t>
            </a:r>
          </a:p>
        </p:txBody>
      </p:sp>
      <p:sp>
        <p:nvSpPr>
          <p:cNvPr id="10" name="Content Placeholder 9">
            <a:extLst>
              <a:ext uri="{FF2B5EF4-FFF2-40B4-BE49-F238E27FC236}">
                <a16:creationId xmlns:a16="http://schemas.microsoft.com/office/drawing/2014/main" id="{2EE217DD-4CB8-48B1-A918-CCA878354794}"/>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 We encrypt 4094 A’s and depict the output to prove correctness of the code.</a:t>
            </a:r>
          </a:p>
          <a:p>
            <a:r>
              <a:rPr lang="en-US" sz="1800" dirty="0">
                <a:solidFill>
                  <a:srgbClr val="FFFFFF"/>
                </a:solidFill>
              </a:rPr>
              <a:t> If the implementation is correct none of the input “A” must yield an “A” in the ciphertext. </a:t>
            </a:r>
          </a:p>
        </p:txBody>
      </p:sp>
      <p:pic>
        <p:nvPicPr>
          <p:cNvPr id="9" name="comEnigma_AAA">
            <a:hlinkClick r:id="" action="ppaction://media"/>
            <a:extLst>
              <a:ext uri="{FF2B5EF4-FFF2-40B4-BE49-F238E27FC236}">
                <a16:creationId xmlns:a16="http://schemas.microsoft.com/office/drawing/2014/main" id="{461C421C-2353-43B4-8599-81F6973DE0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42017" y="650284"/>
            <a:ext cx="6798082" cy="5561980"/>
          </a:xfrm>
          <a:prstGeom prst="rect">
            <a:avLst/>
          </a:prstGeom>
        </p:spPr>
      </p:pic>
    </p:spTree>
    <p:extLst>
      <p:ext uri="{BB962C8B-B14F-4D97-AF65-F5344CB8AC3E}">
        <p14:creationId xmlns:p14="http://schemas.microsoft.com/office/powerpoint/2010/main" val="112978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0BF7D-60E9-4822-93D6-A5E89792C572}"/>
              </a:ext>
            </a:extLst>
          </p:cNvPr>
          <p:cNvPicPr>
            <a:picLocks noChangeAspect="1"/>
          </p:cNvPicPr>
          <p:nvPr/>
        </p:nvPicPr>
        <p:blipFill>
          <a:blip r:embed="rId2">
            <a:extLst>
              <a:ext uri="{837473B0-CC2E-450A-ABE3-18F120FF3D39}">
                <a1611:picAttrSrcUrl xmlns:a1611="http://schemas.microsoft.com/office/drawing/2016/11/main" r:id="rId3"/>
              </a:ext>
            </a:extLst>
          </a:blip>
          <a:srcRect t="4199" b="4199"/>
          <a:stretch/>
        </p:blipFill>
        <p:spPr>
          <a:xfrm>
            <a:off x="-104775" y="10"/>
            <a:ext cx="12293727" cy="6857990"/>
          </a:xfrm>
          <a:prstGeom prst="rect">
            <a:avLst/>
          </a:prstGeom>
        </p:spPr>
      </p:pic>
      <p:sp>
        <p:nvSpPr>
          <p:cNvPr id="2" name="Title 1">
            <a:extLst>
              <a:ext uri="{FF2B5EF4-FFF2-40B4-BE49-F238E27FC236}">
                <a16:creationId xmlns:a16="http://schemas.microsoft.com/office/drawing/2014/main" id="{2FE11038-ED26-4B23-BC96-FB9F64152310}"/>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Our Approach - Cryptanalysis</a:t>
            </a:r>
          </a:p>
        </p:txBody>
      </p:sp>
      <p:sp>
        <p:nvSpPr>
          <p:cNvPr id="4" name="TextBox 3">
            <a:extLst>
              <a:ext uri="{FF2B5EF4-FFF2-40B4-BE49-F238E27FC236}">
                <a16:creationId xmlns:a16="http://schemas.microsoft.com/office/drawing/2014/main" id="{E4287479-7A86-42F1-ABF7-52994AA136AE}"/>
              </a:ext>
            </a:extLst>
          </p:cNvPr>
          <p:cNvSpPr txBox="1"/>
          <p:nvPr/>
        </p:nvSpPr>
        <p:spPr>
          <a:xfrm>
            <a:off x="4238625" y="4092077"/>
            <a:ext cx="4914900" cy="369332"/>
          </a:xfrm>
          <a:prstGeom prst="rect">
            <a:avLst/>
          </a:prstGeom>
          <a:noFill/>
        </p:spPr>
        <p:txBody>
          <a:bodyPr wrap="square" rtlCol="0">
            <a:spAutoFit/>
          </a:bodyPr>
          <a:lstStyle/>
          <a:p>
            <a:r>
              <a:rPr lang="en-US" b="1" dirty="0">
                <a:solidFill>
                  <a:schemeClr val="bg1"/>
                </a:solidFill>
              </a:rPr>
              <a:t>Novel approach to beat the cipher</a:t>
            </a:r>
          </a:p>
        </p:txBody>
      </p:sp>
    </p:spTree>
    <p:extLst>
      <p:ext uri="{BB962C8B-B14F-4D97-AF65-F5344CB8AC3E}">
        <p14:creationId xmlns:p14="http://schemas.microsoft.com/office/powerpoint/2010/main" val="159647909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{3F96EAE8-7FB5-4B72-9169-4271A29D8CAC}tf11429527_win32</Template>
  <TotalTime>1</TotalTime>
  <Words>748</Words>
  <Application>Microsoft Office PowerPoint</Application>
  <PresentationFormat>Widescreen</PresentationFormat>
  <Paragraphs>110</Paragraphs>
  <Slides>21</Slides>
  <Notes>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Enigma Cipher</vt:lpstr>
      <vt:lpstr>Index</vt:lpstr>
      <vt:lpstr>Enigma</vt:lpstr>
      <vt:lpstr>Enigma</vt:lpstr>
      <vt:lpstr>Enigma </vt:lpstr>
      <vt:lpstr>Facts</vt:lpstr>
      <vt:lpstr>Encryption</vt:lpstr>
      <vt:lpstr>Encryption – Example (Video)</vt:lpstr>
      <vt:lpstr>Our Approach - Cryptanalysis</vt:lpstr>
      <vt:lpstr>Our Approach</vt:lpstr>
      <vt:lpstr>Our approach – Commercial Enigma</vt:lpstr>
      <vt:lpstr>Cryptanalysis – Example (Video)</vt:lpstr>
      <vt:lpstr>Known-plaintext attack</vt:lpstr>
      <vt:lpstr>Our Approach – Military Enigma</vt:lpstr>
      <vt:lpstr>Our Approach – Watch out</vt:lpstr>
      <vt:lpstr>Cryptanalysis – Compare</vt:lpstr>
      <vt:lpstr>Analysis</vt:lpstr>
      <vt:lpstr>Analysis – Commercial </vt:lpstr>
      <vt:lpstr>Time versus length - Commercial</vt:lpstr>
      <vt:lpstr>Analysis – Military</vt:lpstr>
      <vt:lpstr>Time versus length – Military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Enigma Cipher</dc:title>
  <dc:creator>Swapnil Paliwal</dc:creator>
  <cp:lastModifiedBy>Swapnil Paliwal</cp:lastModifiedBy>
  <cp:revision>1</cp:revision>
  <dcterms:created xsi:type="dcterms:W3CDTF">2021-04-09T00:11:25Z</dcterms:created>
  <dcterms:modified xsi:type="dcterms:W3CDTF">2021-04-09T00:12:40Z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